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29"/>
  </p:notesMasterIdLst>
  <p:handoutMasterIdLst>
    <p:handoutMasterId r:id="rId30"/>
  </p:handoutMasterIdLst>
  <p:sldIdLst>
    <p:sldId id="307" r:id="rId2"/>
    <p:sldId id="271" r:id="rId3"/>
    <p:sldId id="272" r:id="rId4"/>
    <p:sldId id="309" r:id="rId5"/>
    <p:sldId id="274" r:id="rId6"/>
    <p:sldId id="256" r:id="rId7"/>
    <p:sldId id="311" r:id="rId8"/>
    <p:sldId id="273" r:id="rId9"/>
    <p:sldId id="275" r:id="rId10"/>
    <p:sldId id="286" r:id="rId11"/>
    <p:sldId id="326" r:id="rId12"/>
    <p:sldId id="287" r:id="rId13"/>
    <p:sldId id="312" r:id="rId14"/>
    <p:sldId id="270" r:id="rId15"/>
    <p:sldId id="313" r:id="rId16"/>
    <p:sldId id="314" r:id="rId17"/>
    <p:sldId id="315" r:id="rId18"/>
    <p:sldId id="323" r:id="rId19"/>
    <p:sldId id="317" r:id="rId20"/>
    <p:sldId id="318" r:id="rId21"/>
    <p:sldId id="327" r:id="rId22"/>
    <p:sldId id="324" r:id="rId23"/>
    <p:sldId id="328" r:id="rId24"/>
    <p:sldId id="310" r:id="rId25"/>
    <p:sldId id="321" r:id="rId26"/>
    <p:sldId id="322" r:id="rId27"/>
    <p:sldId id="27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9" autoAdjust="0"/>
  </p:normalViewPr>
  <p:slideViewPr>
    <p:cSldViewPr>
      <p:cViewPr>
        <p:scale>
          <a:sx n="50" d="100"/>
          <a:sy n="50" d="100"/>
        </p:scale>
        <p:origin x="-504" y="-7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F935C-9C53-4750-97A1-21D5D8D82926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68348-78AF-498A-8A4B-4FF3910612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75248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2F0B8-8DB9-45AA-9E62-5F8BA1823EE8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8A9CD-E7F6-4738-BB0B-E301F2FD0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8502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8A9CD-E7F6-4738-BB0B-E301F2FD0AEE}" type="slidenum">
              <a:rPr lang="ru-RU" smtClean="0"/>
              <a:t>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037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8A9CD-E7F6-4738-BB0B-E301F2FD0AEE}" type="slidenum">
              <a:rPr lang="ru-RU" smtClean="0"/>
              <a:t>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09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8A9CD-E7F6-4738-BB0B-E301F2FD0AEE}" type="slidenum">
              <a:rPr lang="ru-RU" smtClean="0"/>
              <a:t>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09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79A1DC3-942D-4B8C-9D25-BB000BAA327C}" type="slidenum">
              <a:rPr lang="ru-RU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F6E7-4499-4B14-BEEE-7B9C2E25EC72}" type="datetime1">
              <a:rPr lang="ru-RU" smtClean="0"/>
              <a:t>04.12.2019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B87D-6D39-44BC-8748-C89B572A10EE}" type="datetime1">
              <a:rPr lang="ru-RU" smtClean="0"/>
              <a:t>04.12.2019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C718-934C-473E-A3C5-5D618A501611}" type="datetime1">
              <a:rPr lang="ru-RU" smtClean="0"/>
              <a:t>04.12.2019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714375" y="1357313"/>
            <a:ext cx="4067175" cy="52149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33950" y="1357313"/>
            <a:ext cx="4067175" cy="25304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933950" y="4040188"/>
            <a:ext cx="4067175" cy="25320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AC360-01A4-41D2-9C37-11185DA248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32284-90A8-4B6A-A939-FFD4F33B81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048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3044-ACA7-4A41-BA93-66695E79AA6A}" type="datetime1">
              <a:rPr lang="ru-RU" smtClean="0"/>
              <a:t>04.12.2019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20E9-816F-4665-B32B-38B08882CE82}" type="datetime1">
              <a:rPr lang="ru-RU" smtClean="0"/>
              <a:t>04.12.2019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3E771-9164-4BB6-A9A6-8CD6963DCF65}" type="datetime1">
              <a:rPr lang="ru-RU" smtClean="0"/>
              <a:t>04.12.2019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E663-0A05-4B59-A411-090A0E4F2931}" type="datetime1">
              <a:rPr lang="ru-RU" smtClean="0"/>
              <a:t>04.12.2019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4AF82-6099-4402-B2B7-C54A271CF7D7}" type="datetime1">
              <a:rPr lang="ru-RU" smtClean="0"/>
              <a:t>04.12.2019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7C072-F571-4CE1-8422-1DD48B07DF87}" type="datetime1">
              <a:rPr lang="ru-RU" smtClean="0"/>
              <a:t>04.12.2019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D9F5D-82F6-4FB8-A589-3E7B2A4C2EE2}" type="datetime1">
              <a:rPr lang="ru-RU" smtClean="0"/>
              <a:t>04.12.2019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8CE97-7D57-4DD7-80F6-37C634BA0BEE}" type="datetime1">
              <a:rPr lang="ru-RU" smtClean="0"/>
              <a:t>04.12.2019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839464D-BDF2-4090-B6B9-2B0F72A507BE}" type="datetime1">
              <a:rPr lang="ru-RU" smtClean="0"/>
              <a:t>04.12.2019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590249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pPr marL="45720" indent="0">
              <a:buNone/>
            </a:pPr>
            <a:r>
              <a:rPr lang="ru-RU" dirty="0"/>
              <a:t>                                            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dirty="0"/>
              <a:t>                                             </a:t>
            </a:r>
            <a:r>
              <a:rPr lang="en-US" dirty="0"/>
              <a:t>              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91264" cy="1584176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6CB518C-E967-4373-B8F9-C6C4B5636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1996"/>
            <a:ext cx="9144000" cy="2894007"/>
          </a:xfrm>
          <a:prstGeom prst="rect">
            <a:avLst/>
          </a:prstGeom>
        </p:spPr>
      </p:pic>
      <p:pic>
        <p:nvPicPr>
          <p:cNvPr id="10" name="Picture 2" descr="https://avatars.mds.yandex.net/get-pdb/216365/b5dea378-3923-4dfb-aeac-c8423d2bd0b9/s1200?webp=false">
            <a:extLst>
              <a:ext uri="{FF2B5EF4-FFF2-40B4-BE49-F238E27FC236}">
                <a16:creationId xmlns:a16="http://schemas.microsoft.com/office/drawing/2014/main" xmlns="" id="{74F5FDB1-0486-470B-B9E5-6FD7C8884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965672"/>
            <a:ext cx="2205268" cy="160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704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5"/>
          <p:cNvGrpSpPr>
            <a:grpSpLocks/>
          </p:cNvGrpSpPr>
          <p:nvPr/>
        </p:nvGrpSpPr>
        <p:grpSpPr bwMode="auto">
          <a:xfrm>
            <a:off x="714434" y="2246160"/>
            <a:ext cx="2362200" cy="1219200"/>
            <a:chOff x="480" y="1008"/>
            <a:chExt cx="1488" cy="768"/>
          </a:xfrm>
        </p:grpSpPr>
        <p:sp>
          <p:nvSpPr>
            <p:cNvPr id="19472" name="Line 3"/>
            <p:cNvSpPr>
              <a:spLocks noChangeShapeType="1"/>
            </p:cNvSpPr>
            <p:nvPr/>
          </p:nvSpPr>
          <p:spPr bwMode="auto">
            <a:xfrm>
              <a:off x="480" y="1776"/>
              <a:ext cx="14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73" name="Line 4"/>
            <p:cNvSpPr>
              <a:spLocks noChangeShapeType="1"/>
            </p:cNvSpPr>
            <p:nvPr/>
          </p:nvSpPr>
          <p:spPr bwMode="auto">
            <a:xfrm flipV="1">
              <a:off x="480" y="1008"/>
              <a:ext cx="1104" cy="76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91739" y="142875"/>
            <a:ext cx="884475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Запишите 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угол, 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укажите 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его 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стороны и 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вершину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1" name="Прямоугольник 18"/>
          <p:cNvSpPr>
            <a:spLocks noChangeArrowheads="1"/>
          </p:cNvSpPr>
          <p:nvPr/>
        </p:nvSpPr>
        <p:spPr bwMode="auto">
          <a:xfrm>
            <a:off x="2734119" y="3074835"/>
            <a:ext cx="3802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М</a:t>
            </a:r>
          </a:p>
        </p:txBody>
      </p:sp>
      <p:sp>
        <p:nvSpPr>
          <p:cNvPr id="19462" name="Прямоугольник 19"/>
          <p:cNvSpPr>
            <a:spLocks noChangeArrowheads="1"/>
          </p:cNvSpPr>
          <p:nvPr/>
        </p:nvSpPr>
        <p:spPr bwMode="auto">
          <a:xfrm>
            <a:off x="376058" y="3289148"/>
            <a:ext cx="3449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О</a:t>
            </a:r>
          </a:p>
        </p:txBody>
      </p:sp>
      <p:sp>
        <p:nvSpPr>
          <p:cNvPr id="19463" name="Прямоугольник 20"/>
          <p:cNvSpPr>
            <a:spLocks noChangeArrowheads="1"/>
          </p:cNvSpPr>
          <p:nvPr/>
        </p:nvSpPr>
        <p:spPr bwMode="auto">
          <a:xfrm>
            <a:off x="2092962" y="2003273"/>
            <a:ext cx="3401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К</a:t>
            </a:r>
          </a:p>
        </p:txBody>
      </p: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191739" y="4734938"/>
            <a:ext cx="464572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354013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КОМ,</a:t>
            </a:r>
          </a:p>
          <a:p>
            <a:pPr indent="354013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стороны: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ОК и ОМ, </a:t>
            </a:r>
          </a:p>
          <a:p>
            <a:pPr indent="354013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вершина: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О</a:t>
            </a:r>
            <a:r>
              <a:rPr lang="ru-RU" sz="280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 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621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5"/>
          <p:cNvGrpSpPr>
            <a:grpSpLocks/>
          </p:cNvGrpSpPr>
          <p:nvPr/>
        </p:nvGrpSpPr>
        <p:grpSpPr bwMode="auto">
          <a:xfrm>
            <a:off x="714434" y="2246160"/>
            <a:ext cx="2362200" cy="1219200"/>
            <a:chOff x="480" y="1008"/>
            <a:chExt cx="1488" cy="768"/>
          </a:xfrm>
        </p:grpSpPr>
        <p:sp>
          <p:nvSpPr>
            <p:cNvPr id="19472" name="Line 3"/>
            <p:cNvSpPr>
              <a:spLocks noChangeShapeType="1"/>
            </p:cNvSpPr>
            <p:nvPr/>
          </p:nvSpPr>
          <p:spPr bwMode="auto">
            <a:xfrm>
              <a:off x="480" y="1776"/>
              <a:ext cx="14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73" name="Line 4"/>
            <p:cNvSpPr>
              <a:spLocks noChangeShapeType="1"/>
            </p:cNvSpPr>
            <p:nvPr/>
          </p:nvSpPr>
          <p:spPr bwMode="auto">
            <a:xfrm flipV="1">
              <a:off x="480" y="1008"/>
              <a:ext cx="1104" cy="76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9459" name="Group 22"/>
          <p:cNvGrpSpPr>
            <a:grpSpLocks/>
          </p:cNvGrpSpPr>
          <p:nvPr/>
        </p:nvGrpSpPr>
        <p:grpSpPr bwMode="auto">
          <a:xfrm>
            <a:off x="4062684" y="2230795"/>
            <a:ext cx="3886200" cy="1219200"/>
            <a:chOff x="2544" y="960"/>
            <a:chExt cx="2448" cy="768"/>
          </a:xfrm>
        </p:grpSpPr>
        <p:sp>
          <p:nvSpPr>
            <p:cNvPr id="19470" name="Line 5"/>
            <p:cNvSpPr>
              <a:spLocks noChangeShapeType="1"/>
            </p:cNvSpPr>
            <p:nvPr/>
          </p:nvSpPr>
          <p:spPr bwMode="auto">
            <a:xfrm>
              <a:off x="3312" y="1728"/>
              <a:ext cx="168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71" name="Line 6"/>
            <p:cNvSpPr>
              <a:spLocks noChangeShapeType="1"/>
            </p:cNvSpPr>
            <p:nvPr/>
          </p:nvSpPr>
          <p:spPr bwMode="auto">
            <a:xfrm flipH="1" flipV="1">
              <a:off x="2544" y="960"/>
              <a:ext cx="768" cy="76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461" name="Прямоугольник 18"/>
          <p:cNvSpPr>
            <a:spLocks noChangeArrowheads="1"/>
          </p:cNvSpPr>
          <p:nvPr/>
        </p:nvSpPr>
        <p:spPr bwMode="auto">
          <a:xfrm>
            <a:off x="2734119" y="3074835"/>
            <a:ext cx="3802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М</a:t>
            </a:r>
          </a:p>
        </p:txBody>
      </p:sp>
      <p:sp>
        <p:nvSpPr>
          <p:cNvPr id="19462" name="Прямоугольник 19"/>
          <p:cNvSpPr>
            <a:spLocks noChangeArrowheads="1"/>
          </p:cNvSpPr>
          <p:nvPr/>
        </p:nvSpPr>
        <p:spPr bwMode="auto">
          <a:xfrm>
            <a:off x="376058" y="3289148"/>
            <a:ext cx="3449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О</a:t>
            </a:r>
          </a:p>
        </p:txBody>
      </p:sp>
      <p:sp>
        <p:nvSpPr>
          <p:cNvPr id="19463" name="Прямоугольник 20"/>
          <p:cNvSpPr>
            <a:spLocks noChangeArrowheads="1"/>
          </p:cNvSpPr>
          <p:nvPr/>
        </p:nvSpPr>
        <p:spPr bwMode="auto">
          <a:xfrm>
            <a:off x="2092962" y="2003273"/>
            <a:ext cx="3401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К</a:t>
            </a:r>
          </a:p>
        </p:txBody>
      </p:sp>
      <p:sp>
        <p:nvSpPr>
          <p:cNvPr id="19464" name="Прямоугольник 21"/>
          <p:cNvSpPr>
            <a:spLocks noChangeArrowheads="1"/>
          </p:cNvSpPr>
          <p:nvPr/>
        </p:nvSpPr>
        <p:spPr bwMode="auto">
          <a:xfrm>
            <a:off x="5021341" y="3421420"/>
            <a:ext cx="3353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mbria" pitchFamily="18" charset="0"/>
              </a:rPr>
              <a:t>А</a:t>
            </a:r>
          </a:p>
        </p:txBody>
      </p:sp>
      <p:sp>
        <p:nvSpPr>
          <p:cNvPr id="19465" name="Прямоугольник 22"/>
          <p:cNvSpPr>
            <a:spLocks noChangeArrowheads="1"/>
          </p:cNvSpPr>
          <p:nvPr/>
        </p:nvSpPr>
        <p:spPr bwMode="auto">
          <a:xfrm>
            <a:off x="4164092" y="1921233"/>
            <a:ext cx="3353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mbria" pitchFamily="18" charset="0"/>
              </a:rPr>
              <a:t>В</a:t>
            </a:r>
          </a:p>
        </p:txBody>
      </p:sp>
      <p:sp>
        <p:nvSpPr>
          <p:cNvPr id="19466" name="Прямоугольник 23"/>
          <p:cNvSpPr>
            <a:spLocks noChangeArrowheads="1"/>
          </p:cNvSpPr>
          <p:nvPr/>
        </p:nvSpPr>
        <p:spPr bwMode="auto">
          <a:xfrm>
            <a:off x="7666202" y="3421420"/>
            <a:ext cx="3177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mbria" pitchFamily="18" charset="0"/>
              </a:rPr>
              <a:t>С</a:t>
            </a:r>
          </a:p>
        </p:txBody>
      </p: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191739" y="4734938"/>
            <a:ext cx="464572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354013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КОМ,</a:t>
            </a:r>
          </a:p>
          <a:p>
            <a:pPr indent="354013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стороны: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ОК и ОМ, </a:t>
            </a:r>
          </a:p>
          <a:p>
            <a:pPr indent="354013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вершина: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О</a:t>
            </a:r>
            <a:r>
              <a:rPr lang="ru-RU" sz="280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 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27" name="Прямоугольник 26"/>
          <p:cNvSpPr>
            <a:spLocks noChangeArrowheads="1"/>
          </p:cNvSpPr>
          <p:nvPr/>
        </p:nvSpPr>
        <p:spPr bwMode="auto">
          <a:xfrm>
            <a:off x="4755367" y="4747082"/>
            <a:ext cx="421367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354013"/>
            <a:r>
              <a:rPr lang="ru-RU" sz="2800" b="1" dirty="0">
                <a:solidFill>
                  <a:srgbClr val="FF5050"/>
                </a:solidFill>
                <a:latin typeface="Cambria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ВАС, </a:t>
            </a:r>
          </a:p>
          <a:p>
            <a:pPr indent="354013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стороны: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АВ и АС</a:t>
            </a:r>
          </a:p>
          <a:p>
            <a:pPr indent="354013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вершина: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А</a:t>
            </a: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191739" y="142875"/>
            <a:ext cx="884475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Запишите 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угол, 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укажите 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его 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стороны и 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вершину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129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938"/>
            <a:ext cx="9144000" cy="106362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Назовите углы, изображенные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рисунке?</a:t>
            </a:r>
          </a:p>
        </p:txBody>
      </p:sp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857250" y="5429250"/>
            <a:ext cx="3071813" cy="1016000"/>
            <a:chOff x="1571604" y="5286388"/>
            <a:chExt cx="3071834" cy="1015663"/>
          </a:xfrm>
        </p:grpSpPr>
        <p:sp>
          <p:nvSpPr>
            <p:cNvPr id="19467" name="TextBox 7"/>
            <p:cNvSpPr txBox="1">
              <a:spLocks noChangeArrowheads="1"/>
            </p:cNvSpPr>
            <p:nvPr/>
          </p:nvSpPr>
          <p:spPr bwMode="auto">
            <a:xfrm>
              <a:off x="1571604" y="5286388"/>
              <a:ext cx="3071834" cy="10156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ru-RU" sz="6000"/>
                <a:t>   АОВ</a:t>
              </a: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1597004" y="5786285"/>
              <a:ext cx="609604" cy="285655"/>
            </a:xfrm>
            <a:custGeom>
              <a:avLst/>
              <a:gdLst>
                <a:gd name="connsiteX0" fmla="*/ 367696 w 657981"/>
                <a:gd name="connsiteY0" fmla="*/ 0 h 764418"/>
                <a:gd name="connsiteX1" fmla="*/ 48381 w 657981"/>
                <a:gd name="connsiteY1" fmla="*/ 653142 h 764418"/>
                <a:gd name="connsiteX2" fmla="*/ 657981 w 657981"/>
                <a:gd name="connsiteY2" fmla="*/ 667657 h 764418"/>
                <a:gd name="connsiteX3" fmla="*/ 657981 w 657981"/>
                <a:gd name="connsiteY3" fmla="*/ 667657 h 764418"/>
                <a:gd name="connsiteX0" fmla="*/ 367696 w 657981"/>
                <a:gd name="connsiteY0" fmla="*/ 0 h 667657"/>
                <a:gd name="connsiteX1" fmla="*/ 48381 w 657981"/>
                <a:gd name="connsiteY1" fmla="*/ 653142 h 667657"/>
                <a:gd name="connsiteX2" fmla="*/ 657981 w 657981"/>
                <a:gd name="connsiteY2" fmla="*/ 667657 h 667657"/>
                <a:gd name="connsiteX3" fmla="*/ 657981 w 657981"/>
                <a:gd name="connsiteY3" fmla="*/ 667657 h 667657"/>
                <a:gd name="connsiteX0" fmla="*/ 319315 w 609600"/>
                <a:gd name="connsiteY0" fmla="*/ 0 h 667657"/>
                <a:gd name="connsiteX1" fmla="*/ 0 w 609600"/>
                <a:gd name="connsiteY1" fmla="*/ 653142 h 667657"/>
                <a:gd name="connsiteX2" fmla="*/ 609600 w 609600"/>
                <a:gd name="connsiteY2" fmla="*/ 667657 h 667657"/>
                <a:gd name="connsiteX3" fmla="*/ 609600 w 609600"/>
                <a:gd name="connsiteY3" fmla="*/ 667657 h 667657"/>
                <a:gd name="connsiteX0" fmla="*/ 605035 w 609600"/>
                <a:gd name="connsiteY0" fmla="*/ 0 h 667657"/>
                <a:gd name="connsiteX1" fmla="*/ 0 w 609600"/>
                <a:gd name="connsiteY1" fmla="*/ 653142 h 667657"/>
                <a:gd name="connsiteX2" fmla="*/ 609600 w 609600"/>
                <a:gd name="connsiteY2" fmla="*/ 667657 h 667657"/>
                <a:gd name="connsiteX3" fmla="*/ 609600 w 609600"/>
                <a:gd name="connsiteY3" fmla="*/ 667657 h 667657"/>
                <a:gd name="connsiteX0" fmla="*/ 605035 w 609600"/>
                <a:gd name="connsiteY0" fmla="*/ 0 h 667657"/>
                <a:gd name="connsiteX1" fmla="*/ 0 w 609600"/>
                <a:gd name="connsiteY1" fmla="*/ 653142 h 667657"/>
                <a:gd name="connsiteX2" fmla="*/ 609600 w 609600"/>
                <a:gd name="connsiteY2" fmla="*/ 667657 h 667657"/>
                <a:gd name="connsiteX3" fmla="*/ 609600 w 609600"/>
                <a:gd name="connsiteY3" fmla="*/ 667657 h 667657"/>
                <a:gd name="connsiteX0" fmla="*/ 605035 w 609600"/>
                <a:gd name="connsiteY0" fmla="*/ 0 h 667657"/>
                <a:gd name="connsiteX1" fmla="*/ 0 w 609600"/>
                <a:gd name="connsiteY1" fmla="*/ 653142 h 667657"/>
                <a:gd name="connsiteX2" fmla="*/ 609600 w 609600"/>
                <a:gd name="connsiteY2" fmla="*/ 667657 h 667657"/>
                <a:gd name="connsiteX3" fmla="*/ 609600 w 609600"/>
                <a:gd name="connsiteY3" fmla="*/ 667657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00" h="667657">
                  <a:moveTo>
                    <a:pt x="605035" y="0"/>
                  </a:moveTo>
                  <a:lnTo>
                    <a:pt x="0" y="653142"/>
                  </a:lnTo>
                  <a:lnTo>
                    <a:pt x="609600" y="667657"/>
                  </a:lnTo>
                  <a:lnTo>
                    <a:pt x="609600" y="667657"/>
                  </a:lnTo>
                </a:path>
              </a:pathLst>
            </a:custGeom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3" name="Группа 14"/>
          <p:cNvGrpSpPr/>
          <p:nvPr/>
        </p:nvGrpSpPr>
        <p:grpSpPr>
          <a:xfrm>
            <a:off x="571472" y="1196752"/>
            <a:ext cx="7429552" cy="5105299"/>
            <a:chOff x="571472" y="1196752"/>
            <a:chExt cx="7429552" cy="5105299"/>
          </a:xfrm>
          <a:solidFill>
            <a:schemeClr val="bg1"/>
          </a:solidFill>
        </p:grpSpPr>
        <p:cxnSp>
          <p:nvCxnSpPr>
            <p:cNvPr id="5" name="Прямая соединительная линия 4"/>
            <p:cNvCxnSpPr/>
            <p:nvPr/>
          </p:nvCxnSpPr>
          <p:spPr>
            <a:xfrm flipV="1">
              <a:off x="1571604" y="1196752"/>
              <a:ext cx="1538962" cy="3089504"/>
            </a:xfrm>
            <a:prstGeom prst="line">
              <a:avLst/>
            </a:prstGeom>
            <a:grpFill/>
            <a:ln w="127000" cap="rnd" cmpd="sng">
              <a:solidFill>
                <a:srgbClr val="0070C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571604" y="4286256"/>
              <a:ext cx="6429420" cy="1143008"/>
            </a:xfrm>
            <a:prstGeom prst="line">
              <a:avLst/>
            </a:prstGeom>
            <a:grpFill/>
            <a:ln w="127000" cap="rnd" cmpd="sng">
              <a:solidFill>
                <a:srgbClr val="0070C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71472" y="3699221"/>
              <a:ext cx="642942" cy="1015663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6000" dirty="0">
                  <a:latin typeface="Arial" charset="0"/>
                  <a:cs typeface="Arial" charset="0"/>
                </a:rPr>
                <a:t>О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22779" y="1231454"/>
              <a:ext cx="642942" cy="1015663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6000" dirty="0">
                  <a:latin typeface="Arial" charset="0"/>
                  <a:cs typeface="Arial" charset="0"/>
                </a:rPr>
                <a:t>А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86446" y="5286388"/>
              <a:ext cx="642942" cy="1015663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6000" dirty="0">
                  <a:latin typeface="Arial" charset="0"/>
                  <a:cs typeface="Arial" charset="0"/>
                </a:rPr>
                <a:t>В</a:t>
              </a:r>
            </a:p>
          </p:txBody>
        </p:sp>
      </p:grpSp>
      <p:grpSp>
        <p:nvGrpSpPr>
          <p:cNvPr id="4" name="Группа 15"/>
          <p:cNvGrpSpPr/>
          <p:nvPr/>
        </p:nvGrpSpPr>
        <p:grpSpPr>
          <a:xfrm>
            <a:off x="571472" y="1643050"/>
            <a:ext cx="7429552" cy="4659001"/>
            <a:chOff x="571472" y="1643050"/>
            <a:chExt cx="7429552" cy="4659001"/>
          </a:xfrm>
          <a:solidFill>
            <a:schemeClr val="bg1"/>
          </a:solidFill>
        </p:grpSpPr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1571604" y="2071678"/>
              <a:ext cx="5857916" cy="2214578"/>
            </a:xfrm>
            <a:prstGeom prst="line">
              <a:avLst/>
            </a:prstGeom>
            <a:grpFill/>
            <a:ln w="127000" cap="rnd" cmpd="sng">
              <a:solidFill>
                <a:schemeClr val="accent3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571604" y="4286256"/>
              <a:ext cx="6429420" cy="1143008"/>
            </a:xfrm>
            <a:prstGeom prst="line">
              <a:avLst/>
            </a:prstGeom>
            <a:grpFill/>
            <a:ln w="127000" cap="rnd" cmpd="sng">
              <a:solidFill>
                <a:schemeClr val="accent3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71472" y="3699221"/>
              <a:ext cx="642942" cy="1015663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6000" dirty="0">
                  <a:latin typeface="Arial" charset="0"/>
                  <a:cs typeface="Arial" charset="0"/>
                </a:rPr>
                <a:t>А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00628" y="1643050"/>
              <a:ext cx="642942" cy="1015663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6000" dirty="0">
                  <a:latin typeface="Arial" charset="0"/>
                  <a:cs typeface="Arial" charset="0"/>
                </a:rPr>
                <a:t>С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86446" y="5286388"/>
              <a:ext cx="642942" cy="1015663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6000" dirty="0">
                  <a:latin typeface="Arial" charset="0"/>
                  <a:cs typeface="Arial" charset="0"/>
                </a:rPr>
                <a:t>М</a:t>
              </a:r>
            </a:p>
          </p:txBody>
        </p:sp>
      </p:grpSp>
      <p:grpSp>
        <p:nvGrpSpPr>
          <p:cNvPr id="7" name="Группа 22"/>
          <p:cNvGrpSpPr/>
          <p:nvPr/>
        </p:nvGrpSpPr>
        <p:grpSpPr>
          <a:xfrm>
            <a:off x="785786" y="5429264"/>
            <a:ext cx="3071834" cy="1015663"/>
            <a:chOff x="1571604" y="5286388"/>
            <a:chExt cx="3071834" cy="1015663"/>
          </a:xfrm>
          <a:solidFill>
            <a:schemeClr val="bg1"/>
          </a:solidFill>
        </p:grpSpPr>
        <p:sp>
          <p:nvSpPr>
            <p:cNvPr id="24" name="TextBox 23"/>
            <p:cNvSpPr txBox="1"/>
            <p:nvPr/>
          </p:nvSpPr>
          <p:spPr>
            <a:xfrm>
              <a:off x="1571604" y="5286388"/>
              <a:ext cx="3071834" cy="1015663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6000" dirty="0">
                  <a:latin typeface="Arial" charset="0"/>
                  <a:cs typeface="Arial" charset="0"/>
                </a:rPr>
                <a:t>   САМ</a:t>
              </a:r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1596572" y="5786454"/>
              <a:ext cx="609600" cy="285753"/>
            </a:xfrm>
            <a:custGeom>
              <a:avLst/>
              <a:gdLst>
                <a:gd name="connsiteX0" fmla="*/ 367696 w 657981"/>
                <a:gd name="connsiteY0" fmla="*/ 0 h 764418"/>
                <a:gd name="connsiteX1" fmla="*/ 48381 w 657981"/>
                <a:gd name="connsiteY1" fmla="*/ 653142 h 764418"/>
                <a:gd name="connsiteX2" fmla="*/ 657981 w 657981"/>
                <a:gd name="connsiteY2" fmla="*/ 667657 h 764418"/>
                <a:gd name="connsiteX3" fmla="*/ 657981 w 657981"/>
                <a:gd name="connsiteY3" fmla="*/ 667657 h 764418"/>
                <a:gd name="connsiteX0" fmla="*/ 367696 w 657981"/>
                <a:gd name="connsiteY0" fmla="*/ 0 h 667657"/>
                <a:gd name="connsiteX1" fmla="*/ 48381 w 657981"/>
                <a:gd name="connsiteY1" fmla="*/ 653142 h 667657"/>
                <a:gd name="connsiteX2" fmla="*/ 657981 w 657981"/>
                <a:gd name="connsiteY2" fmla="*/ 667657 h 667657"/>
                <a:gd name="connsiteX3" fmla="*/ 657981 w 657981"/>
                <a:gd name="connsiteY3" fmla="*/ 667657 h 667657"/>
                <a:gd name="connsiteX0" fmla="*/ 319315 w 609600"/>
                <a:gd name="connsiteY0" fmla="*/ 0 h 667657"/>
                <a:gd name="connsiteX1" fmla="*/ 0 w 609600"/>
                <a:gd name="connsiteY1" fmla="*/ 653142 h 667657"/>
                <a:gd name="connsiteX2" fmla="*/ 609600 w 609600"/>
                <a:gd name="connsiteY2" fmla="*/ 667657 h 667657"/>
                <a:gd name="connsiteX3" fmla="*/ 609600 w 609600"/>
                <a:gd name="connsiteY3" fmla="*/ 667657 h 667657"/>
                <a:gd name="connsiteX0" fmla="*/ 605035 w 609600"/>
                <a:gd name="connsiteY0" fmla="*/ 0 h 667657"/>
                <a:gd name="connsiteX1" fmla="*/ 0 w 609600"/>
                <a:gd name="connsiteY1" fmla="*/ 653142 h 667657"/>
                <a:gd name="connsiteX2" fmla="*/ 609600 w 609600"/>
                <a:gd name="connsiteY2" fmla="*/ 667657 h 667657"/>
                <a:gd name="connsiteX3" fmla="*/ 609600 w 609600"/>
                <a:gd name="connsiteY3" fmla="*/ 667657 h 667657"/>
                <a:gd name="connsiteX0" fmla="*/ 605035 w 609600"/>
                <a:gd name="connsiteY0" fmla="*/ 0 h 667657"/>
                <a:gd name="connsiteX1" fmla="*/ 0 w 609600"/>
                <a:gd name="connsiteY1" fmla="*/ 653142 h 667657"/>
                <a:gd name="connsiteX2" fmla="*/ 609600 w 609600"/>
                <a:gd name="connsiteY2" fmla="*/ 667657 h 667657"/>
                <a:gd name="connsiteX3" fmla="*/ 609600 w 609600"/>
                <a:gd name="connsiteY3" fmla="*/ 667657 h 667657"/>
                <a:gd name="connsiteX0" fmla="*/ 605035 w 609600"/>
                <a:gd name="connsiteY0" fmla="*/ 0 h 667657"/>
                <a:gd name="connsiteX1" fmla="*/ 0 w 609600"/>
                <a:gd name="connsiteY1" fmla="*/ 653142 h 667657"/>
                <a:gd name="connsiteX2" fmla="*/ 609600 w 609600"/>
                <a:gd name="connsiteY2" fmla="*/ 667657 h 667657"/>
                <a:gd name="connsiteX3" fmla="*/ 609600 w 609600"/>
                <a:gd name="connsiteY3" fmla="*/ 667657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00" h="667657">
                  <a:moveTo>
                    <a:pt x="605035" y="0"/>
                  </a:moveTo>
                  <a:lnTo>
                    <a:pt x="0" y="653142"/>
                  </a:lnTo>
                  <a:lnTo>
                    <a:pt x="609600" y="667657"/>
                  </a:lnTo>
                  <a:lnTo>
                    <a:pt x="609600" y="667657"/>
                  </a:lnTo>
                </a:path>
              </a:pathLst>
            </a:custGeom>
            <a:grp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8" name="Группа 25"/>
          <p:cNvGrpSpPr/>
          <p:nvPr/>
        </p:nvGrpSpPr>
        <p:grpSpPr>
          <a:xfrm>
            <a:off x="602150" y="1671004"/>
            <a:ext cx="7429552" cy="3786214"/>
            <a:chOff x="571472" y="1643050"/>
            <a:chExt cx="7429552" cy="3786214"/>
          </a:xfrm>
          <a:solidFill>
            <a:schemeClr val="bg1"/>
          </a:solidFill>
        </p:grpSpPr>
        <p:cxnSp>
          <p:nvCxnSpPr>
            <p:cNvPr id="27" name="Прямая соединительная линия 26"/>
            <p:cNvCxnSpPr/>
            <p:nvPr/>
          </p:nvCxnSpPr>
          <p:spPr>
            <a:xfrm rot="5400000" flipH="1" flipV="1">
              <a:off x="678629" y="2678901"/>
              <a:ext cx="2500330" cy="714380"/>
            </a:xfrm>
            <a:prstGeom prst="line">
              <a:avLst/>
            </a:prstGeom>
            <a:grpFill/>
            <a:ln w="127000" cap="rnd" cmpd="sng">
              <a:solidFill>
                <a:srgbClr val="7030A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1571604" y="4286256"/>
              <a:ext cx="6429420" cy="1143008"/>
            </a:xfrm>
            <a:prstGeom prst="line">
              <a:avLst/>
            </a:prstGeom>
            <a:grpFill/>
            <a:ln w="127000" cap="rnd" cmpd="sng">
              <a:solidFill>
                <a:srgbClr val="7030A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571472" y="3699221"/>
              <a:ext cx="642942" cy="1015663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6000" dirty="0">
                  <a:latin typeface="Arial" charset="0"/>
                  <a:cs typeface="Arial" charset="0"/>
                </a:rPr>
                <a:t>Т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57224" y="1643050"/>
              <a:ext cx="642942" cy="1015663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6000" dirty="0">
                  <a:latin typeface="Arial" charset="0"/>
                  <a:cs typeface="Arial" charset="0"/>
                </a:rPr>
                <a:t>H</a:t>
              </a:r>
              <a:endParaRPr lang="ru-RU" sz="6000" dirty="0">
                <a:latin typeface="Arial" charset="0"/>
                <a:cs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429388" y="4071942"/>
              <a:ext cx="642942" cy="1015663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6000" dirty="0">
                  <a:latin typeface="Arial" charset="0"/>
                  <a:cs typeface="Arial" charset="0"/>
                </a:rPr>
                <a:t>S</a:t>
              </a:r>
              <a:endParaRPr lang="ru-RU" sz="6000" dirty="0">
                <a:latin typeface="Arial" charset="0"/>
                <a:cs typeface="Arial" charset="0"/>
              </a:endParaRPr>
            </a:p>
          </p:txBody>
        </p:sp>
        <p:cxnSp>
          <p:nvCxnSpPr>
            <p:cNvPr id="37" name="Прямая соединительная линия 36"/>
            <p:cNvCxnSpPr/>
            <p:nvPr/>
          </p:nvCxnSpPr>
          <p:spPr>
            <a:xfrm flipV="1">
              <a:off x="1571604" y="2071678"/>
              <a:ext cx="5643602" cy="2214578"/>
            </a:xfrm>
            <a:prstGeom prst="line">
              <a:avLst/>
            </a:prstGeom>
            <a:grpFill/>
            <a:ln w="127000" cap="rnd" cmpd="sng">
              <a:solidFill>
                <a:srgbClr val="7030A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4857752" y="1643050"/>
              <a:ext cx="642942" cy="1015663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6000" dirty="0">
                  <a:latin typeface="Arial" charset="0"/>
                  <a:cs typeface="Arial" charset="0"/>
                </a:rPr>
                <a:t>N</a:t>
              </a:r>
              <a:endParaRPr lang="ru-RU" sz="6000" dirty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10" name="Группа 40"/>
          <p:cNvGrpSpPr/>
          <p:nvPr/>
        </p:nvGrpSpPr>
        <p:grpSpPr>
          <a:xfrm>
            <a:off x="285721" y="5628047"/>
            <a:ext cx="2428894" cy="1015663"/>
            <a:chOff x="1571604" y="5286388"/>
            <a:chExt cx="3164920" cy="1015663"/>
          </a:xfrm>
          <a:solidFill>
            <a:schemeClr val="bg1"/>
          </a:solidFill>
        </p:grpSpPr>
        <p:sp>
          <p:nvSpPr>
            <p:cNvPr id="42" name="TextBox 41"/>
            <p:cNvSpPr txBox="1"/>
            <p:nvPr/>
          </p:nvSpPr>
          <p:spPr>
            <a:xfrm>
              <a:off x="1571604" y="5286388"/>
              <a:ext cx="3164920" cy="1015663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6000" dirty="0">
                  <a:latin typeface="Arial" charset="0"/>
                  <a:cs typeface="Arial" charset="0"/>
                </a:rPr>
                <a:t>   </a:t>
              </a:r>
              <a:r>
                <a:rPr lang="en-US" sz="6000" dirty="0">
                  <a:latin typeface="Arial" charset="0"/>
                  <a:cs typeface="Arial" charset="0"/>
                </a:rPr>
                <a:t>HTN</a:t>
              </a:r>
              <a:endParaRPr lang="ru-RU" sz="6000" dirty="0">
                <a:latin typeface="Arial" charset="0"/>
                <a:cs typeface="Arial" charset="0"/>
              </a:endParaRPr>
            </a:p>
          </p:txBody>
        </p:sp>
        <p:sp>
          <p:nvSpPr>
            <p:cNvPr id="43" name="Полилиния 42"/>
            <p:cNvSpPr/>
            <p:nvPr/>
          </p:nvSpPr>
          <p:spPr>
            <a:xfrm>
              <a:off x="1596572" y="5786454"/>
              <a:ext cx="609600" cy="285753"/>
            </a:xfrm>
            <a:custGeom>
              <a:avLst/>
              <a:gdLst>
                <a:gd name="connsiteX0" fmla="*/ 367696 w 657981"/>
                <a:gd name="connsiteY0" fmla="*/ 0 h 764418"/>
                <a:gd name="connsiteX1" fmla="*/ 48381 w 657981"/>
                <a:gd name="connsiteY1" fmla="*/ 653142 h 764418"/>
                <a:gd name="connsiteX2" fmla="*/ 657981 w 657981"/>
                <a:gd name="connsiteY2" fmla="*/ 667657 h 764418"/>
                <a:gd name="connsiteX3" fmla="*/ 657981 w 657981"/>
                <a:gd name="connsiteY3" fmla="*/ 667657 h 764418"/>
                <a:gd name="connsiteX0" fmla="*/ 367696 w 657981"/>
                <a:gd name="connsiteY0" fmla="*/ 0 h 667657"/>
                <a:gd name="connsiteX1" fmla="*/ 48381 w 657981"/>
                <a:gd name="connsiteY1" fmla="*/ 653142 h 667657"/>
                <a:gd name="connsiteX2" fmla="*/ 657981 w 657981"/>
                <a:gd name="connsiteY2" fmla="*/ 667657 h 667657"/>
                <a:gd name="connsiteX3" fmla="*/ 657981 w 657981"/>
                <a:gd name="connsiteY3" fmla="*/ 667657 h 667657"/>
                <a:gd name="connsiteX0" fmla="*/ 319315 w 609600"/>
                <a:gd name="connsiteY0" fmla="*/ 0 h 667657"/>
                <a:gd name="connsiteX1" fmla="*/ 0 w 609600"/>
                <a:gd name="connsiteY1" fmla="*/ 653142 h 667657"/>
                <a:gd name="connsiteX2" fmla="*/ 609600 w 609600"/>
                <a:gd name="connsiteY2" fmla="*/ 667657 h 667657"/>
                <a:gd name="connsiteX3" fmla="*/ 609600 w 609600"/>
                <a:gd name="connsiteY3" fmla="*/ 667657 h 667657"/>
                <a:gd name="connsiteX0" fmla="*/ 605035 w 609600"/>
                <a:gd name="connsiteY0" fmla="*/ 0 h 667657"/>
                <a:gd name="connsiteX1" fmla="*/ 0 w 609600"/>
                <a:gd name="connsiteY1" fmla="*/ 653142 h 667657"/>
                <a:gd name="connsiteX2" fmla="*/ 609600 w 609600"/>
                <a:gd name="connsiteY2" fmla="*/ 667657 h 667657"/>
                <a:gd name="connsiteX3" fmla="*/ 609600 w 609600"/>
                <a:gd name="connsiteY3" fmla="*/ 667657 h 667657"/>
                <a:gd name="connsiteX0" fmla="*/ 605035 w 609600"/>
                <a:gd name="connsiteY0" fmla="*/ 0 h 667657"/>
                <a:gd name="connsiteX1" fmla="*/ 0 w 609600"/>
                <a:gd name="connsiteY1" fmla="*/ 653142 h 667657"/>
                <a:gd name="connsiteX2" fmla="*/ 609600 w 609600"/>
                <a:gd name="connsiteY2" fmla="*/ 667657 h 667657"/>
                <a:gd name="connsiteX3" fmla="*/ 609600 w 609600"/>
                <a:gd name="connsiteY3" fmla="*/ 667657 h 667657"/>
                <a:gd name="connsiteX0" fmla="*/ 605035 w 609600"/>
                <a:gd name="connsiteY0" fmla="*/ 0 h 667657"/>
                <a:gd name="connsiteX1" fmla="*/ 0 w 609600"/>
                <a:gd name="connsiteY1" fmla="*/ 653142 h 667657"/>
                <a:gd name="connsiteX2" fmla="*/ 609600 w 609600"/>
                <a:gd name="connsiteY2" fmla="*/ 667657 h 667657"/>
                <a:gd name="connsiteX3" fmla="*/ 609600 w 609600"/>
                <a:gd name="connsiteY3" fmla="*/ 667657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00" h="667657">
                  <a:moveTo>
                    <a:pt x="605035" y="0"/>
                  </a:moveTo>
                  <a:lnTo>
                    <a:pt x="0" y="653142"/>
                  </a:lnTo>
                  <a:lnTo>
                    <a:pt x="609600" y="667657"/>
                  </a:lnTo>
                  <a:lnTo>
                    <a:pt x="609600" y="667657"/>
                  </a:lnTo>
                </a:path>
              </a:pathLst>
            </a:custGeom>
            <a:grp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1" name="Группа 43"/>
          <p:cNvGrpSpPr/>
          <p:nvPr/>
        </p:nvGrpSpPr>
        <p:grpSpPr>
          <a:xfrm>
            <a:off x="2857489" y="5556609"/>
            <a:ext cx="2428894" cy="1015663"/>
            <a:chOff x="1571605" y="5286388"/>
            <a:chExt cx="3164919" cy="1015663"/>
          </a:xfrm>
          <a:solidFill>
            <a:schemeClr val="bg1"/>
          </a:solidFill>
        </p:grpSpPr>
        <p:sp>
          <p:nvSpPr>
            <p:cNvPr id="45" name="TextBox 44"/>
            <p:cNvSpPr txBox="1"/>
            <p:nvPr/>
          </p:nvSpPr>
          <p:spPr>
            <a:xfrm>
              <a:off x="1571605" y="5286388"/>
              <a:ext cx="3164919" cy="1015663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6000" dirty="0">
                  <a:latin typeface="Arial" charset="0"/>
                  <a:cs typeface="Arial" charset="0"/>
                </a:rPr>
                <a:t>   </a:t>
              </a:r>
              <a:r>
                <a:rPr lang="en-US" sz="6000" dirty="0">
                  <a:latin typeface="Arial" charset="0"/>
                  <a:cs typeface="Arial" charset="0"/>
                </a:rPr>
                <a:t>HTS</a:t>
              </a:r>
              <a:endParaRPr lang="ru-RU" sz="6000" dirty="0">
                <a:latin typeface="Arial" charset="0"/>
                <a:cs typeface="Arial" charset="0"/>
              </a:endParaRPr>
            </a:p>
          </p:txBody>
        </p:sp>
        <p:sp>
          <p:nvSpPr>
            <p:cNvPr id="46" name="Полилиния 45"/>
            <p:cNvSpPr/>
            <p:nvPr/>
          </p:nvSpPr>
          <p:spPr>
            <a:xfrm>
              <a:off x="1596572" y="5786454"/>
              <a:ext cx="609600" cy="285753"/>
            </a:xfrm>
            <a:custGeom>
              <a:avLst/>
              <a:gdLst>
                <a:gd name="connsiteX0" fmla="*/ 367696 w 657981"/>
                <a:gd name="connsiteY0" fmla="*/ 0 h 764418"/>
                <a:gd name="connsiteX1" fmla="*/ 48381 w 657981"/>
                <a:gd name="connsiteY1" fmla="*/ 653142 h 764418"/>
                <a:gd name="connsiteX2" fmla="*/ 657981 w 657981"/>
                <a:gd name="connsiteY2" fmla="*/ 667657 h 764418"/>
                <a:gd name="connsiteX3" fmla="*/ 657981 w 657981"/>
                <a:gd name="connsiteY3" fmla="*/ 667657 h 764418"/>
                <a:gd name="connsiteX0" fmla="*/ 367696 w 657981"/>
                <a:gd name="connsiteY0" fmla="*/ 0 h 667657"/>
                <a:gd name="connsiteX1" fmla="*/ 48381 w 657981"/>
                <a:gd name="connsiteY1" fmla="*/ 653142 h 667657"/>
                <a:gd name="connsiteX2" fmla="*/ 657981 w 657981"/>
                <a:gd name="connsiteY2" fmla="*/ 667657 h 667657"/>
                <a:gd name="connsiteX3" fmla="*/ 657981 w 657981"/>
                <a:gd name="connsiteY3" fmla="*/ 667657 h 667657"/>
                <a:gd name="connsiteX0" fmla="*/ 319315 w 609600"/>
                <a:gd name="connsiteY0" fmla="*/ 0 h 667657"/>
                <a:gd name="connsiteX1" fmla="*/ 0 w 609600"/>
                <a:gd name="connsiteY1" fmla="*/ 653142 h 667657"/>
                <a:gd name="connsiteX2" fmla="*/ 609600 w 609600"/>
                <a:gd name="connsiteY2" fmla="*/ 667657 h 667657"/>
                <a:gd name="connsiteX3" fmla="*/ 609600 w 609600"/>
                <a:gd name="connsiteY3" fmla="*/ 667657 h 667657"/>
                <a:gd name="connsiteX0" fmla="*/ 605035 w 609600"/>
                <a:gd name="connsiteY0" fmla="*/ 0 h 667657"/>
                <a:gd name="connsiteX1" fmla="*/ 0 w 609600"/>
                <a:gd name="connsiteY1" fmla="*/ 653142 h 667657"/>
                <a:gd name="connsiteX2" fmla="*/ 609600 w 609600"/>
                <a:gd name="connsiteY2" fmla="*/ 667657 h 667657"/>
                <a:gd name="connsiteX3" fmla="*/ 609600 w 609600"/>
                <a:gd name="connsiteY3" fmla="*/ 667657 h 667657"/>
                <a:gd name="connsiteX0" fmla="*/ 605035 w 609600"/>
                <a:gd name="connsiteY0" fmla="*/ 0 h 667657"/>
                <a:gd name="connsiteX1" fmla="*/ 0 w 609600"/>
                <a:gd name="connsiteY1" fmla="*/ 653142 h 667657"/>
                <a:gd name="connsiteX2" fmla="*/ 609600 w 609600"/>
                <a:gd name="connsiteY2" fmla="*/ 667657 h 667657"/>
                <a:gd name="connsiteX3" fmla="*/ 609600 w 609600"/>
                <a:gd name="connsiteY3" fmla="*/ 667657 h 667657"/>
                <a:gd name="connsiteX0" fmla="*/ 605035 w 609600"/>
                <a:gd name="connsiteY0" fmla="*/ 0 h 667657"/>
                <a:gd name="connsiteX1" fmla="*/ 0 w 609600"/>
                <a:gd name="connsiteY1" fmla="*/ 653142 h 667657"/>
                <a:gd name="connsiteX2" fmla="*/ 609600 w 609600"/>
                <a:gd name="connsiteY2" fmla="*/ 667657 h 667657"/>
                <a:gd name="connsiteX3" fmla="*/ 609600 w 609600"/>
                <a:gd name="connsiteY3" fmla="*/ 667657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00" h="667657">
                  <a:moveTo>
                    <a:pt x="605035" y="0"/>
                  </a:moveTo>
                  <a:lnTo>
                    <a:pt x="0" y="653142"/>
                  </a:lnTo>
                  <a:lnTo>
                    <a:pt x="609600" y="667657"/>
                  </a:lnTo>
                  <a:lnTo>
                    <a:pt x="609600" y="667657"/>
                  </a:lnTo>
                </a:path>
              </a:pathLst>
            </a:custGeom>
            <a:grp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5" name="Группа 46"/>
          <p:cNvGrpSpPr/>
          <p:nvPr/>
        </p:nvGrpSpPr>
        <p:grpSpPr>
          <a:xfrm>
            <a:off x="5286381" y="5500702"/>
            <a:ext cx="2428894" cy="1015663"/>
            <a:chOff x="1571604" y="5286388"/>
            <a:chExt cx="3164920" cy="1015663"/>
          </a:xfrm>
          <a:solidFill>
            <a:schemeClr val="bg1"/>
          </a:solidFill>
        </p:grpSpPr>
        <p:sp>
          <p:nvSpPr>
            <p:cNvPr id="48" name="TextBox 47"/>
            <p:cNvSpPr txBox="1"/>
            <p:nvPr/>
          </p:nvSpPr>
          <p:spPr>
            <a:xfrm>
              <a:off x="1571604" y="5286388"/>
              <a:ext cx="3164920" cy="1015663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6000" dirty="0">
                  <a:latin typeface="Arial" charset="0"/>
                  <a:cs typeface="Arial" charset="0"/>
                </a:rPr>
                <a:t>   </a:t>
              </a:r>
              <a:r>
                <a:rPr lang="en-US" sz="6000" dirty="0">
                  <a:latin typeface="Arial" charset="0"/>
                  <a:cs typeface="Arial" charset="0"/>
                </a:rPr>
                <a:t>NTS</a:t>
              </a:r>
              <a:endParaRPr lang="ru-RU" sz="6000" dirty="0">
                <a:latin typeface="Arial" charset="0"/>
                <a:cs typeface="Arial" charset="0"/>
              </a:endParaRPr>
            </a:p>
          </p:txBody>
        </p:sp>
        <p:sp>
          <p:nvSpPr>
            <p:cNvPr id="49" name="Полилиния 48"/>
            <p:cNvSpPr/>
            <p:nvPr/>
          </p:nvSpPr>
          <p:spPr>
            <a:xfrm>
              <a:off x="1596572" y="5786454"/>
              <a:ext cx="609600" cy="285753"/>
            </a:xfrm>
            <a:custGeom>
              <a:avLst/>
              <a:gdLst>
                <a:gd name="connsiteX0" fmla="*/ 367696 w 657981"/>
                <a:gd name="connsiteY0" fmla="*/ 0 h 764418"/>
                <a:gd name="connsiteX1" fmla="*/ 48381 w 657981"/>
                <a:gd name="connsiteY1" fmla="*/ 653142 h 764418"/>
                <a:gd name="connsiteX2" fmla="*/ 657981 w 657981"/>
                <a:gd name="connsiteY2" fmla="*/ 667657 h 764418"/>
                <a:gd name="connsiteX3" fmla="*/ 657981 w 657981"/>
                <a:gd name="connsiteY3" fmla="*/ 667657 h 764418"/>
                <a:gd name="connsiteX0" fmla="*/ 367696 w 657981"/>
                <a:gd name="connsiteY0" fmla="*/ 0 h 667657"/>
                <a:gd name="connsiteX1" fmla="*/ 48381 w 657981"/>
                <a:gd name="connsiteY1" fmla="*/ 653142 h 667657"/>
                <a:gd name="connsiteX2" fmla="*/ 657981 w 657981"/>
                <a:gd name="connsiteY2" fmla="*/ 667657 h 667657"/>
                <a:gd name="connsiteX3" fmla="*/ 657981 w 657981"/>
                <a:gd name="connsiteY3" fmla="*/ 667657 h 667657"/>
                <a:gd name="connsiteX0" fmla="*/ 319315 w 609600"/>
                <a:gd name="connsiteY0" fmla="*/ 0 h 667657"/>
                <a:gd name="connsiteX1" fmla="*/ 0 w 609600"/>
                <a:gd name="connsiteY1" fmla="*/ 653142 h 667657"/>
                <a:gd name="connsiteX2" fmla="*/ 609600 w 609600"/>
                <a:gd name="connsiteY2" fmla="*/ 667657 h 667657"/>
                <a:gd name="connsiteX3" fmla="*/ 609600 w 609600"/>
                <a:gd name="connsiteY3" fmla="*/ 667657 h 667657"/>
                <a:gd name="connsiteX0" fmla="*/ 605035 w 609600"/>
                <a:gd name="connsiteY0" fmla="*/ 0 h 667657"/>
                <a:gd name="connsiteX1" fmla="*/ 0 w 609600"/>
                <a:gd name="connsiteY1" fmla="*/ 653142 h 667657"/>
                <a:gd name="connsiteX2" fmla="*/ 609600 w 609600"/>
                <a:gd name="connsiteY2" fmla="*/ 667657 h 667657"/>
                <a:gd name="connsiteX3" fmla="*/ 609600 w 609600"/>
                <a:gd name="connsiteY3" fmla="*/ 667657 h 667657"/>
                <a:gd name="connsiteX0" fmla="*/ 605035 w 609600"/>
                <a:gd name="connsiteY0" fmla="*/ 0 h 667657"/>
                <a:gd name="connsiteX1" fmla="*/ 0 w 609600"/>
                <a:gd name="connsiteY1" fmla="*/ 653142 h 667657"/>
                <a:gd name="connsiteX2" fmla="*/ 609600 w 609600"/>
                <a:gd name="connsiteY2" fmla="*/ 667657 h 667657"/>
                <a:gd name="connsiteX3" fmla="*/ 609600 w 609600"/>
                <a:gd name="connsiteY3" fmla="*/ 667657 h 667657"/>
                <a:gd name="connsiteX0" fmla="*/ 605035 w 609600"/>
                <a:gd name="connsiteY0" fmla="*/ 0 h 667657"/>
                <a:gd name="connsiteX1" fmla="*/ 0 w 609600"/>
                <a:gd name="connsiteY1" fmla="*/ 653142 h 667657"/>
                <a:gd name="connsiteX2" fmla="*/ 609600 w 609600"/>
                <a:gd name="connsiteY2" fmla="*/ 667657 h 667657"/>
                <a:gd name="connsiteX3" fmla="*/ 609600 w 609600"/>
                <a:gd name="connsiteY3" fmla="*/ 667657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00" h="667657">
                  <a:moveTo>
                    <a:pt x="605035" y="0"/>
                  </a:moveTo>
                  <a:lnTo>
                    <a:pt x="0" y="653142"/>
                  </a:lnTo>
                  <a:lnTo>
                    <a:pt x="609600" y="667657"/>
                  </a:lnTo>
                  <a:lnTo>
                    <a:pt x="609600" y="667657"/>
                  </a:lnTo>
                </a:path>
              </a:pathLst>
            </a:custGeom>
            <a:grp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252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FF06512-49C5-42DA-92E9-0E3B20A70C41}"/>
              </a:ext>
            </a:extLst>
          </p:cNvPr>
          <p:cNvSpPr/>
          <p:nvPr/>
        </p:nvSpPr>
        <p:spPr>
          <a:xfrm>
            <a:off x="3707904" y="332656"/>
            <a:ext cx="478802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Историческая справка</a:t>
            </a:r>
          </a:p>
          <a:p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4013" algn="just"/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Слово «градус» – латинское, означает «шаг», «ступень». Измерение углов в градусах появилось более 3 тыс. лет назад в Вавилоне. </a:t>
            </a:r>
          </a:p>
          <a:p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5113" algn="just"/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Древние математики нарисовали круг и разделили его на столько частей, сколько дней в году. Но они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думали, что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году не 365, а 360 дней. Поэтому круг, обозначающий год, они разделили на 360 равных частей, каждая из которых называется градусом.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5" descr="14">
            <a:extLst>
              <a:ext uri="{FF2B5EF4-FFF2-40B4-BE49-F238E27FC236}">
                <a16:creationId xmlns:a16="http://schemas.microsoft.com/office/drawing/2014/main" xmlns="" id="{9E005DDB-F3D2-4EC5-8FAC-B6DEF913C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470294" cy="3456384"/>
          </a:xfrm>
          <a:prstGeom prst="rect">
            <a:avLst/>
          </a:prstGeom>
          <a:noFill/>
          <a:ln w="9525">
            <a:solidFill>
              <a:srgbClr val="CC9900"/>
            </a:solidFill>
            <a:miter lim="800000"/>
            <a:headEnd/>
            <a:tailEnd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xmlns="" id="{CB9C6F06-DA9C-4A8E-AABC-FC83CDC6E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 contrast="8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573463"/>
            <a:ext cx="2879725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880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338138"/>
            <a:ext cx="8229600" cy="1252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ИЗМЕРЕНИЯ УГЛОВ</a:t>
            </a:r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>
                <a:solidFill>
                  <a:srgbClr val="08080C"/>
                </a:solidFill>
              </a:rPr>
              <a:t/>
            </a:r>
            <a:br>
              <a:rPr lang="ru-RU" sz="4000" dirty="0">
                <a:solidFill>
                  <a:srgbClr val="08080C"/>
                </a:solidFill>
              </a:rPr>
            </a:br>
            <a:endParaRPr lang="ru-RU" altLang="ru-RU" sz="4000" dirty="0">
              <a:ln>
                <a:noFill/>
              </a:ln>
              <a:effectLst/>
            </a:endParaRPr>
          </a:p>
        </p:txBody>
      </p:sp>
      <p:sp>
        <p:nvSpPr>
          <p:cNvPr id="26627" name="Rectangle 3"/>
          <p:cNvSpPr>
            <a:spLocks noGrp="1"/>
          </p:cNvSpPr>
          <p:nvPr>
            <p:ph type="body" idx="4294967295"/>
          </p:nvPr>
        </p:nvSpPr>
        <p:spPr>
          <a:xfrm>
            <a:off x="0" y="1412875"/>
            <a:ext cx="8642350" cy="47132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3200" dirty="0">
                <a:solidFill>
                  <a:srgbClr val="0808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Совместить вершину  угла с центром транспортира </a:t>
            </a:r>
          </a:p>
          <a:p>
            <a:pPr algn="ctr">
              <a:buFont typeface="Arial" charset="0"/>
              <a:buNone/>
            </a:pPr>
            <a:endParaRPr lang="ru-RU" altLang="ru-RU" dirty="0"/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72000" contras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1" y="2852936"/>
            <a:ext cx="5133975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 descr="029"/>
          <p:cNvPicPr>
            <a:picLocks noChangeAspect="1" noChangeArrowheads="1"/>
          </p:cNvPicPr>
          <p:nvPr/>
        </p:nvPicPr>
        <p:blipFill>
          <a:blip r:embed="rId3">
            <a:lum bright="-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56880">
            <a:off x="1955895" y="5355307"/>
            <a:ext cx="2325687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022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4"/>
          <p:cNvSpPr>
            <a:spLocks noChangeArrowheads="1"/>
          </p:cNvSpPr>
          <p:nvPr/>
        </p:nvSpPr>
        <p:spPr bwMode="auto">
          <a:xfrm>
            <a:off x="539749" y="1366897"/>
            <a:ext cx="799306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74320" indent="-27432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</a:pPr>
            <a:r>
              <a:rPr lang="ru-RU" sz="3200" dirty="0">
                <a:solidFill>
                  <a:srgbClr val="0808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 Расположить транспортир так, чтобы одна из сторон угла проходила через начало отсчета на шкале транспортира ( т. </a:t>
            </a:r>
            <a:r>
              <a:rPr lang="ru-RU" sz="3200" dirty="0" smtClean="0">
                <a:solidFill>
                  <a:srgbClr val="0808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е. </a:t>
            </a:r>
            <a:r>
              <a:rPr lang="ru-RU" sz="3200" dirty="0">
                <a:solidFill>
                  <a:srgbClr val="0808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совместить с 0º).</a:t>
            </a:r>
          </a:p>
        </p:txBody>
      </p:sp>
      <p:pic>
        <p:nvPicPr>
          <p:cNvPr id="20483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56075" y="2768600"/>
            <a:ext cx="4987925" cy="3600450"/>
          </a:xfrm>
        </p:spPr>
      </p:pic>
      <p:pic>
        <p:nvPicPr>
          <p:cNvPr id="20484" name="Picture 6" descr="029"/>
          <p:cNvPicPr>
            <a:picLocks noChangeAspect="1" noChangeArrowheads="1"/>
          </p:cNvPicPr>
          <p:nvPr/>
        </p:nvPicPr>
        <p:blipFill>
          <a:blip r:embed="rId4">
            <a:lum bright="-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96567">
            <a:off x="6246253" y="3828032"/>
            <a:ext cx="2325688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55AB84F-A7FF-4729-A08E-202B1B48A6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173" y="571830"/>
            <a:ext cx="7809653" cy="963251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457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5"/>
          <p:cNvSpPr>
            <a:spLocks noChangeArrowheads="1"/>
          </p:cNvSpPr>
          <p:nvPr/>
        </p:nvSpPr>
        <p:spPr bwMode="auto">
          <a:xfrm>
            <a:off x="467518" y="1668069"/>
            <a:ext cx="82089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74320" indent="-27432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</a:pPr>
            <a:r>
              <a:rPr lang="ru-RU" sz="3200" dirty="0">
                <a:solidFill>
                  <a:srgbClr val="0808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Найти штрих на шкале, через который проходит вторая сторона</a:t>
            </a:r>
          </a:p>
        </p:txBody>
      </p:sp>
      <p:pic>
        <p:nvPicPr>
          <p:cNvPr id="21507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4000" contras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743200"/>
            <a:ext cx="5062538" cy="3730625"/>
          </a:xfrm>
        </p:spPr>
      </p:pic>
      <p:pic>
        <p:nvPicPr>
          <p:cNvPr id="21508" name="Picture 6" descr="029"/>
          <p:cNvPicPr>
            <a:picLocks noChangeAspect="1" noChangeArrowheads="1"/>
          </p:cNvPicPr>
          <p:nvPr/>
        </p:nvPicPr>
        <p:blipFill>
          <a:blip r:embed="rId3">
            <a:lum bright="-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96567">
            <a:off x="4301854" y="2753368"/>
            <a:ext cx="2325688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2867B12-C9FB-4EAA-9DDE-90AAF5EF08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173" y="571830"/>
            <a:ext cx="7809653" cy="96325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962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338138"/>
            <a:ext cx="8229600" cy="1252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ИЗМЕРЕНИЯ УГЛОВ</a:t>
            </a:r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>
                <a:solidFill>
                  <a:srgbClr val="08080C"/>
                </a:solidFill>
              </a:rPr>
              <a:t/>
            </a:r>
            <a:br>
              <a:rPr lang="ru-RU" sz="4000" dirty="0">
                <a:solidFill>
                  <a:srgbClr val="08080C"/>
                </a:solidFill>
              </a:rPr>
            </a:br>
            <a:endParaRPr lang="ru-RU" altLang="ru-RU" sz="4000" dirty="0">
              <a:ln>
                <a:noFill/>
              </a:ln>
              <a:effectLst/>
            </a:endParaRPr>
          </a:p>
        </p:txBody>
      </p:sp>
      <p:sp>
        <p:nvSpPr>
          <p:cNvPr id="26627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1773238"/>
            <a:ext cx="8893175" cy="4713287"/>
          </a:xfrm>
        </p:spPr>
        <p:txBody>
          <a:bodyPr>
            <a:normAutofit lnSpcReduction="10000"/>
          </a:bodyPr>
          <a:lstStyle/>
          <a:p>
            <a:pPr marL="0" indent="0">
              <a:buClrTx/>
              <a:buNone/>
            </a:pPr>
            <a:r>
              <a:rPr lang="ru-RU" sz="3200" dirty="0">
                <a:solidFill>
                  <a:srgbClr val="0808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Совместить вершину  угла с центром транспортира </a:t>
            </a:r>
          </a:p>
          <a:p>
            <a:pPr marL="0" lvl="0" indent="0" fontAlgn="base">
              <a:spcAft>
                <a:spcPct val="0"/>
              </a:spcAft>
              <a:buClr>
                <a:srgbClr val="31B6FD"/>
              </a:buClr>
              <a:buNone/>
            </a:pPr>
            <a:r>
              <a:rPr lang="ru-RU" sz="3200" dirty="0">
                <a:solidFill>
                  <a:srgbClr val="0808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Расположить транспортир так, чтобы одна из сторон угла проходила через начало отсчета на шкале транспортира ( т. </a:t>
            </a:r>
            <a:r>
              <a:rPr lang="ru-RU" sz="3200" dirty="0" smtClean="0">
                <a:solidFill>
                  <a:srgbClr val="0808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е. </a:t>
            </a:r>
            <a:r>
              <a:rPr lang="ru-RU" sz="3200" dirty="0">
                <a:solidFill>
                  <a:srgbClr val="0808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совместить с 0º)</a:t>
            </a:r>
          </a:p>
          <a:p>
            <a:pPr marL="0" indent="0" fontAlgn="base">
              <a:spcAft>
                <a:spcPct val="0"/>
              </a:spcAft>
              <a:buClr>
                <a:srgbClr val="31B6FD"/>
              </a:buClr>
              <a:buNone/>
            </a:pPr>
            <a:r>
              <a:rPr lang="ru-RU" sz="3200" dirty="0">
                <a:solidFill>
                  <a:srgbClr val="0808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Найти штрих на шкале, через который проходит вторая сторона</a:t>
            </a:r>
          </a:p>
          <a:p>
            <a:pPr marL="0" indent="0" fontAlgn="base">
              <a:spcAft>
                <a:spcPct val="0"/>
              </a:spcAft>
              <a:buClr>
                <a:srgbClr val="31B6FD"/>
              </a:buClr>
              <a:buNone/>
            </a:pPr>
            <a:r>
              <a:rPr lang="ru-RU" sz="3200" dirty="0">
                <a:solidFill>
                  <a:srgbClr val="0808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Записать величину угла в градусах</a:t>
            </a:r>
          </a:p>
          <a:p>
            <a:pPr marL="0" lvl="0" indent="0" fontAlgn="base">
              <a:spcAft>
                <a:spcPct val="0"/>
              </a:spcAft>
              <a:buClr>
                <a:srgbClr val="31B6FD"/>
              </a:buClr>
              <a:buNone/>
            </a:pPr>
            <a:endParaRPr lang="ru-RU" sz="3200" dirty="0">
              <a:solidFill>
                <a:srgbClr val="0808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 fontAlgn="base">
              <a:spcAft>
                <a:spcPct val="0"/>
              </a:spcAft>
              <a:buClrTx/>
              <a:buAutoNum type="arabicPeriod" startAt="2"/>
            </a:pPr>
            <a:endParaRPr lang="ru-RU" sz="3200" dirty="0">
              <a:solidFill>
                <a:srgbClr val="0808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Clr>
                <a:srgbClr val="002060"/>
              </a:buClr>
              <a:buFont typeface="Arial" charset="0"/>
              <a:buAutoNum type="arabicPeriod"/>
            </a:pPr>
            <a:endParaRPr lang="ru-RU" sz="3200" dirty="0">
              <a:solidFill>
                <a:srgbClr val="0808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002060"/>
              </a:buClr>
              <a:buNone/>
            </a:pPr>
            <a:endParaRPr lang="ru-RU" sz="3200" dirty="0">
              <a:solidFill>
                <a:srgbClr val="0808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Arial" charset="0"/>
              <a:buAutoNum type="arabicPeriod"/>
            </a:pPr>
            <a:endParaRPr lang="ru-RU" sz="3200" dirty="0">
              <a:solidFill>
                <a:srgbClr val="0808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None/>
            </a:pPr>
            <a:endParaRPr lang="ru-RU" sz="3200" dirty="0">
              <a:solidFill>
                <a:srgbClr val="0808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charset="0"/>
              <a:buNone/>
            </a:pPr>
            <a:endParaRPr lang="ru-RU" alt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674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3"/>
          <p:cNvSpPr>
            <a:spLocks noChangeArrowheads="1"/>
          </p:cNvSpPr>
          <p:nvPr/>
        </p:nvSpPr>
        <p:spPr bwMode="auto">
          <a:xfrm>
            <a:off x="-21418" y="103367"/>
            <a:ext cx="8784975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>
                <a:solidFill>
                  <a:srgbClr val="002060"/>
                </a:solidFill>
                <a:latin typeface="Arial" charset="0"/>
              </a:rPr>
              <a:t>Экспертиза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>
                <a:solidFill>
                  <a:srgbClr val="002060"/>
                </a:solidFill>
                <a:latin typeface="Arial" charset="0"/>
              </a:rPr>
              <a:t>Найдите ошибки при измерении углов</a:t>
            </a:r>
            <a:endParaRPr lang="ru-RU" sz="3200" b="1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528763"/>
            <a:ext cx="467995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4000" contras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1077913"/>
            <a:ext cx="45720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2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94" y="3896560"/>
            <a:ext cx="4104456" cy="282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986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Практическая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</a:t>
            </a:r>
            <a:endParaRPr lang="ru-RU" altLang="ru-RU" sz="4000" dirty="0">
              <a:ln>
                <a:noFill/>
              </a:ln>
              <a:effectLst/>
            </a:endParaRPr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>
          <a:xfrm>
            <a:off x="251520" y="1412776"/>
            <a:ext cx="8640959" cy="532859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вариант:</a:t>
            </a: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Измерить и записать градусные меры красного и жёлтого углов </a:t>
            </a: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вариант: </a:t>
            </a: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Измерить и записать градусные меры синего и зелёного углов </a:t>
            </a: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Градусные меры должны заканчиваться на 0 </a:t>
            </a:r>
            <a:endParaRPr lang="ru-RU" sz="3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ru-RU" sz="3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Задание:</a:t>
            </a: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Найдите сумму градусных мер красного и синего углов. Сколько у вас получилось? </a:t>
            </a: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Сравните градусные меры </a:t>
            </a:r>
            <a:r>
              <a:rPr lang="ru-RU" sz="3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жёлтого </a:t>
            </a: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зелёного углов. Какой можно сделать вывод?</a:t>
            </a: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endParaRPr lang="ru-RU" dirty="0"/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 fontAlgn="base">
              <a:spcAft>
                <a:spcPct val="0"/>
              </a:spcAft>
              <a:buClrTx/>
              <a:buAutoNum type="arabicPeriod" startAt="2"/>
            </a:pPr>
            <a:endParaRPr lang="ru-RU" sz="3200" dirty="0">
              <a:solidFill>
                <a:srgbClr val="0808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Clr>
                <a:srgbClr val="002060"/>
              </a:buClr>
              <a:buFont typeface="Arial" charset="0"/>
              <a:buAutoNum type="arabicPeriod"/>
            </a:pPr>
            <a:endParaRPr lang="ru-RU" sz="3200" dirty="0">
              <a:solidFill>
                <a:srgbClr val="0808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002060"/>
              </a:buClr>
              <a:buNone/>
            </a:pPr>
            <a:endParaRPr lang="ru-RU" sz="3200" dirty="0">
              <a:solidFill>
                <a:srgbClr val="0808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Arial" charset="0"/>
              <a:buAutoNum type="arabicPeriod"/>
            </a:pPr>
            <a:endParaRPr lang="ru-RU" sz="3200" dirty="0">
              <a:solidFill>
                <a:srgbClr val="0808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None/>
            </a:pPr>
            <a:endParaRPr lang="ru-RU" sz="3200" dirty="0">
              <a:solidFill>
                <a:srgbClr val="0808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charset="0"/>
              <a:buNone/>
            </a:pPr>
            <a:endParaRPr lang="ru-RU" alt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19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39552" y="1268760"/>
            <a:ext cx="8208912" cy="232757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40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Природа говорит </a:t>
            </a:r>
            <a:r>
              <a:rPr lang="ru-RU" sz="40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языком математики: буквы этого языка -  круги, треугольники, иные математические фигуры.</a:t>
            </a:r>
          </a:p>
        </p:txBody>
      </p:sp>
      <p:sp>
        <p:nvSpPr>
          <p:cNvPr id="38605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339752" y="3933056"/>
            <a:ext cx="6400800" cy="1473200"/>
          </a:xfrm>
        </p:spPr>
        <p:txBody>
          <a:bodyPr/>
          <a:lstStyle/>
          <a:p>
            <a:pPr algn="r"/>
            <a:r>
              <a:rPr lang="ru-RU" dirty="0"/>
              <a:t>                                 </a:t>
            </a:r>
            <a:r>
              <a:rPr lang="ru-RU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Галилео </a:t>
            </a:r>
            <a:r>
              <a:rPr lang="ru-RU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Галилей</a:t>
            </a:r>
            <a:endParaRPr lang="ru-RU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  <a:p>
            <a:fld id="{B19B0651-EE4F-4900-A07F-96A6BFA9D0F0}" type="slidenum">
              <a:rPr lang="ru-RU" sz="1200" smtClean="0"/>
              <a:pPr/>
              <a:t>2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964586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338138"/>
            <a:ext cx="8229600" cy="1252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 «Пазл» – «Виды углов»</a:t>
            </a:r>
            <a:r>
              <a:rPr lang="ru-RU" sz="4000" dirty="0">
                <a:solidFill>
                  <a:srgbClr val="08080C"/>
                </a:solidFill>
              </a:rPr>
              <a:t/>
            </a:r>
            <a:br>
              <a:rPr lang="ru-RU" sz="4000" dirty="0">
                <a:solidFill>
                  <a:srgbClr val="08080C"/>
                </a:solidFill>
              </a:rPr>
            </a:br>
            <a:endParaRPr lang="ru-RU" altLang="ru-RU" sz="4000" dirty="0">
              <a:ln>
                <a:noFill/>
              </a:ln>
              <a:effectLst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830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338138"/>
            <a:ext cx="8229600" cy="1252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 «Пазл» – «Виды углов»</a:t>
            </a:r>
            <a:r>
              <a:rPr lang="ru-RU" sz="4000" dirty="0">
                <a:solidFill>
                  <a:srgbClr val="08080C"/>
                </a:solidFill>
              </a:rPr>
              <a:t/>
            </a:r>
            <a:br>
              <a:rPr lang="ru-RU" sz="4000" dirty="0">
                <a:solidFill>
                  <a:srgbClr val="08080C"/>
                </a:solidFill>
              </a:rPr>
            </a:br>
            <a:endParaRPr lang="ru-RU" altLang="ru-RU" sz="4000" dirty="0">
              <a:ln>
                <a:noFill/>
              </a:ln>
              <a:effectLst/>
            </a:endParaRPr>
          </a:p>
        </p:txBody>
      </p:sp>
      <p:sp>
        <p:nvSpPr>
          <p:cNvPr id="26627" name="Rectangle 3"/>
          <p:cNvSpPr>
            <a:spLocks noGrp="1"/>
          </p:cNvSpPr>
          <p:nvPr>
            <p:ph type="body" idx="4294967295"/>
          </p:nvPr>
        </p:nvSpPr>
        <p:spPr>
          <a:xfrm>
            <a:off x="0" y="1412875"/>
            <a:ext cx="8642350" cy="4713288"/>
          </a:xfrm>
        </p:spPr>
        <p:txBody>
          <a:bodyPr>
            <a:normAutofit/>
          </a:bodyPr>
          <a:lstStyle/>
          <a:p>
            <a:pPr marL="0" lvl="0" indent="0" fontAlgn="base">
              <a:spcAft>
                <a:spcPct val="0"/>
              </a:spcAft>
              <a:buClrTx/>
              <a:buNone/>
            </a:pPr>
            <a:endParaRPr lang="ru-RU" sz="3200" dirty="0">
              <a:solidFill>
                <a:srgbClr val="0808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002060"/>
              </a:buClr>
              <a:buNone/>
            </a:pPr>
            <a:endParaRPr lang="ru-RU" sz="3200" dirty="0">
              <a:solidFill>
                <a:srgbClr val="0808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002060"/>
              </a:buClr>
              <a:buNone/>
            </a:pPr>
            <a:endParaRPr lang="ru-RU" sz="3200" dirty="0">
              <a:solidFill>
                <a:srgbClr val="0808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Arial" charset="0"/>
              <a:buAutoNum type="arabicPeriod"/>
            </a:pPr>
            <a:endParaRPr lang="ru-RU" sz="3200" dirty="0">
              <a:solidFill>
                <a:srgbClr val="0808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None/>
            </a:pPr>
            <a:endParaRPr lang="ru-RU" sz="3200" dirty="0">
              <a:solidFill>
                <a:srgbClr val="0808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charset="0"/>
              <a:buNone/>
            </a:pPr>
            <a:endParaRPr lang="ru-RU" alt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9" t="25621" r="27071" b="22986"/>
          <a:stretch/>
        </p:blipFill>
        <p:spPr bwMode="auto">
          <a:xfrm>
            <a:off x="708388" y="1340768"/>
            <a:ext cx="2592288" cy="256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6" t="26544" r="22827" b="21184"/>
          <a:stretch/>
        </p:blipFill>
        <p:spPr bwMode="auto">
          <a:xfrm>
            <a:off x="4889960" y="1527650"/>
            <a:ext cx="3277811" cy="2305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6" t="25732" r="23777" b="22281"/>
          <a:stretch/>
        </p:blipFill>
        <p:spPr bwMode="auto">
          <a:xfrm>
            <a:off x="401582" y="3909277"/>
            <a:ext cx="3205899" cy="278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4" t="31035" r="18243" b="31416"/>
          <a:stretch/>
        </p:blipFill>
        <p:spPr bwMode="auto">
          <a:xfrm>
            <a:off x="4420034" y="5302609"/>
            <a:ext cx="4191015" cy="1395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48447" y="155991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ОСТРЫЙ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0192" y="152765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ТУПОЙ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88508" y="450912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9900"/>
                </a:solidFill>
              </a:rPr>
              <a:t>ПРЯМОЙ</a:t>
            </a:r>
            <a:endParaRPr lang="ru-RU" b="1" dirty="0">
              <a:solidFill>
                <a:srgbClr val="FF99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52120" y="487845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</a:rPr>
              <a:t>РАЗВЕРНУТЫЙ</a:t>
            </a:r>
            <a:endParaRPr lang="ru-RU" b="1" dirty="0">
              <a:solidFill>
                <a:srgbClr val="008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7043A87-0C23-43F8-86DB-F8FC6753B9FB}"/>
              </a:ext>
            </a:extLst>
          </p:cNvPr>
          <p:cNvSpPr txBox="1"/>
          <p:nvPr/>
        </p:nvSpPr>
        <p:spPr>
          <a:xfrm>
            <a:off x="6463864" y="225802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º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180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º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6F3118D-996B-4C11-9AC3-969CBC64C0B2}"/>
              </a:ext>
            </a:extLst>
          </p:cNvPr>
          <p:cNvSpPr txBox="1"/>
          <p:nvPr/>
        </p:nvSpPr>
        <p:spPr>
          <a:xfrm>
            <a:off x="2339752" y="270892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º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90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º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98180B3-22CB-4DB9-9E05-A381C8DF1DAC}"/>
              </a:ext>
            </a:extLst>
          </p:cNvPr>
          <p:cNvSpPr txBox="1"/>
          <p:nvPr/>
        </p:nvSpPr>
        <p:spPr>
          <a:xfrm>
            <a:off x="6192180" y="524778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º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2CC9F27-5261-4C24-A2F1-788F41E095F5}"/>
              </a:ext>
            </a:extLst>
          </p:cNvPr>
          <p:cNvSpPr txBox="1"/>
          <p:nvPr/>
        </p:nvSpPr>
        <p:spPr>
          <a:xfrm>
            <a:off x="1716499" y="524778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º</a:t>
            </a:r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693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22CFEF46-282E-4071-BF93-7D18842AD69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3528" y="92075"/>
            <a:ext cx="8229600" cy="785812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Самостоятельная работа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331640" y="877887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Вариант 1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292080" y="877887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Вариант 2</a:t>
            </a:r>
            <a:endParaRPr lang="ru-RU" b="1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151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22CFEF46-282E-4071-BF93-7D18842AD69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3528" y="92075"/>
            <a:ext cx="8229600" cy="785812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Самостоятельная работа</a:t>
            </a:r>
            <a:endParaRPr lang="ru-RU" dirty="0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21814981"/>
              </p:ext>
            </p:extLst>
          </p:nvPr>
        </p:nvGraphicFramePr>
        <p:xfrm>
          <a:off x="755576" y="1271338"/>
          <a:ext cx="3168352" cy="5256582"/>
        </p:xfrm>
        <a:graphic>
          <a:graphicData uri="http://schemas.openxmlformats.org/drawingml/2006/table">
            <a:tbl>
              <a:tblPr firstRow="1" firstCol="1" bandRow="1"/>
              <a:tblGrid>
                <a:gridCol w="2220364"/>
                <a:gridCol w="947988"/>
              </a:tblGrid>
              <a:tr h="815585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1) Название угла, изображенного на рисунке: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252" marR="3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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POV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252" marR="3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321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2) Вершина: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252" marR="3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252" marR="3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140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3) Стороны угла: 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252" marR="3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OP, OV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252" marR="3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723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4)Величина угла (в градусах):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252" marR="3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r>
                        <a:rPr lang="en-US" sz="1600" b="1" baseline="30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252" marR="3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140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5) Вид угла: 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252" marR="3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острый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252" marR="3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5585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1) Название угла, изображенного на рисунке: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252" marR="3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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KHT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252" marR="3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321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2) Вершина: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252" marR="3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252" marR="3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723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3) Стороны угла: 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252" marR="3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HK, HT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252" marR="3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723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4)Величина угла (в градусах):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252" marR="3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140</a:t>
                      </a:r>
                      <a:r>
                        <a:rPr lang="en-US" sz="1600" b="1" baseline="30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252" marR="3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321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5) Вид угла: 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252" marR="3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тупой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252" marR="3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331640" y="877887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Вариант 1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292080" y="877887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Вариант 2</a:t>
            </a:r>
            <a:endParaRPr lang="ru-RU" b="1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498786"/>
              </p:ext>
            </p:extLst>
          </p:nvPr>
        </p:nvGraphicFramePr>
        <p:xfrm>
          <a:off x="5112060" y="1340768"/>
          <a:ext cx="3168352" cy="5261327"/>
        </p:xfrm>
        <a:graphic>
          <a:graphicData uri="http://schemas.openxmlformats.org/drawingml/2006/table">
            <a:tbl>
              <a:tblPr firstRow="1" firstCol="1" bandRow="1"/>
              <a:tblGrid>
                <a:gridCol w="2220364"/>
                <a:gridCol w="947988"/>
              </a:tblGrid>
              <a:tr h="836506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1) Название угла, изображенного на рисунке: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</a:t>
                      </a: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PAM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835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2) Вершина: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027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3) Стороны угла: 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AP, AM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671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4)Величина угла (в градусах):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r>
                        <a:rPr lang="ru-RU" sz="1600" b="1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027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5) Вид угла: 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острый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6506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1) Название угла, изображенного на рисунке: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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KOT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835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2) Вершина: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671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3) Стороны угла: 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OK, OT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671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4)Величина угла (в градусах):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  <a:r>
                        <a:rPr lang="ru-RU" sz="1600" b="1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835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5) Вид угла: 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тупой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23528" y="124721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1.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23528" y="414908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2.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644008" y="1442091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1.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644008" y="416020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2.</a:t>
            </a:r>
            <a:endParaRPr lang="ru-RU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961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2A80D4-748A-4687-A755-67311F5FB8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>
                <a:ln w="28575">
                  <a:solidFill>
                    <a:srgbClr val="073E87"/>
                  </a:solidFill>
                </a:ln>
                <a:solidFill>
                  <a:srgbClr val="073E8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Домашнее задание: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5B6E6DE-4593-4957-AF49-C5CAF2B9F7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buClrTx/>
              <a:buSzTx/>
            </a:pP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Глава 2, §6</a:t>
            </a:r>
          </a:p>
          <a:p>
            <a:pPr lvl="0" fontAlgn="base">
              <a:spcAft>
                <a:spcPct val="0"/>
              </a:spcAft>
              <a:buClrTx/>
              <a:buSzTx/>
            </a:pP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 №111, 112, 113 </a:t>
            </a:r>
            <a:endParaRPr lang="ru-RU" sz="3200" dirty="0">
              <a:solidFill>
                <a:srgbClr val="433456"/>
              </a:solidFill>
              <a:latin typeface="Century Gothic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057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 урока</a:t>
            </a:r>
            <a:r>
              <a:rPr lang="ru-RU" sz="4000" dirty="0">
                <a:solidFill>
                  <a:srgbClr val="08080C"/>
                </a:solidFill>
              </a:rPr>
              <a:t/>
            </a:r>
            <a:br>
              <a:rPr lang="ru-RU" sz="4000" dirty="0">
                <a:solidFill>
                  <a:srgbClr val="08080C"/>
                </a:solidFill>
              </a:rPr>
            </a:br>
            <a:endParaRPr lang="ru-RU" altLang="ru-RU" sz="4000" dirty="0">
              <a:ln>
                <a:noFill/>
              </a:ln>
              <a:effectLst/>
            </a:endParaRPr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>
          <a:xfrm>
            <a:off x="251520" y="1412776"/>
            <a:ext cx="8640959" cy="4713387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1) </a:t>
            </a:r>
            <a:r>
              <a:rPr lang="ru-RU" sz="3200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Узнал, </a:t>
            </a:r>
            <a:r>
              <a:rPr lang="ru-RU" sz="32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что такое угол</a:t>
            </a:r>
            <a:endParaRPr lang="ru-RU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2) </a:t>
            </a:r>
            <a:r>
              <a:rPr lang="ru-RU" sz="3200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Познакомился </a:t>
            </a:r>
            <a:r>
              <a:rPr lang="ru-RU" sz="32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 элементами угла</a:t>
            </a:r>
            <a:endParaRPr lang="ru-RU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3) </a:t>
            </a:r>
            <a:r>
              <a:rPr lang="ru-RU" sz="3200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Научился </a:t>
            </a:r>
            <a:r>
              <a:rPr lang="ru-RU" sz="32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обозначать углы</a:t>
            </a:r>
            <a:endParaRPr lang="ru-RU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4) </a:t>
            </a:r>
            <a:r>
              <a:rPr lang="ru-RU" sz="3200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Научился </a:t>
            </a:r>
            <a:r>
              <a:rPr lang="ru-RU" sz="32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называть углы</a:t>
            </a:r>
            <a:endParaRPr lang="ru-RU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5) </a:t>
            </a:r>
            <a:r>
              <a:rPr lang="ru-RU" sz="3200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Научился </a:t>
            </a:r>
            <a:r>
              <a:rPr lang="ru-RU" sz="32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измерять углы</a:t>
            </a:r>
            <a:endParaRPr lang="ru-RU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6) </a:t>
            </a:r>
            <a:r>
              <a:rPr lang="ru-RU" sz="3200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Познакомился </a:t>
            </a:r>
            <a:r>
              <a:rPr lang="ru-RU" sz="32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 видами углов</a:t>
            </a:r>
            <a:endParaRPr lang="ru-RU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7) </a:t>
            </a:r>
            <a:r>
              <a:rPr lang="ru-RU" sz="3200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Научился </a:t>
            </a:r>
            <a:r>
              <a:rPr lang="ru-RU" sz="32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распознавать вид угла</a:t>
            </a:r>
            <a:endParaRPr lang="ru-RU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514350" lvl="0" indent="-514350" fontAlgn="base">
              <a:spcAft>
                <a:spcPct val="0"/>
              </a:spcAft>
              <a:buClrTx/>
              <a:buAutoNum type="arabicPeriod" startAt="2"/>
            </a:pPr>
            <a:endParaRPr lang="ru-RU" sz="3200" dirty="0">
              <a:solidFill>
                <a:srgbClr val="0808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Clr>
                <a:srgbClr val="002060"/>
              </a:buClr>
              <a:buFont typeface="Arial" charset="0"/>
              <a:buAutoNum type="arabicPeriod"/>
            </a:pPr>
            <a:endParaRPr lang="ru-RU" sz="3200" dirty="0">
              <a:solidFill>
                <a:srgbClr val="0808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002060"/>
              </a:buClr>
              <a:buNone/>
            </a:pPr>
            <a:endParaRPr lang="ru-RU" sz="3200" dirty="0">
              <a:solidFill>
                <a:srgbClr val="0808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Arial" charset="0"/>
              <a:buAutoNum type="arabicPeriod"/>
            </a:pPr>
            <a:endParaRPr lang="ru-RU" sz="3200" dirty="0">
              <a:solidFill>
                <a:srgbClr val="0808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None/>
            </a:pPr>
            <a:endParaRPr lang="ru-RU" sz="3200" dirty="0">
              <a:solidFill>
                <a:srgbClr val="0808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charset="0"/>
              <a:buNone/>
            </a:pPr>
            <a:endParaRPr lang="ru-RU" alt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317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1">
            <a:extLst>
              <a:ext uri="{FF2B5EF4-FFF2-40B4-BE49-F238E27FC236}">
                <a16:creationId xmlns:a16="http://schemas.microsoft.com/office/drawing/2014/main" xmlns="" id="{8D23F2D5-B230-42F6-BECC-924FBBAF6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90" y="188640"/>
            <a:ext cx="9001206" cy="407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altLang="ru-RU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cs typeface="Arial" panose="020B0604020202020204" pitchFamily="34" charset="0"/>
              </a:rPr>
              <a:t>СПАСИБО</a:t>
            </a:r>
            <a:r>
              <a:rPr lang="en-US" altLang="ru-RU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altLang="ru-RU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cs typeface="Arial" panose="020B0604020202020204" pitchFamily="34" charset="0"/>
              </a:rPr>
              <a:t>ЗА УРОК!</a:t>
            </a:r>
          </a:p>
          <a:p>
            <a:pPr algn="ctr">
              <a:lnSpc>
                <a:spcPct val="150000"/>
              </a:lnSpc>
            </a:pPr>
            <a:r>
              <a:rPr lang="ru-RU" altLang="ru-RU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cs typeface="Arial" panose="020B0604020202020204" pitchFamily="34" charset="0"/>
              </a:rPr>
              <a:t> БЫЛО ПРИЯТНО С ВАМИ РАБОТАТЬ!!!</a:t>
            </a:r>
          </a:p>
        </p:txBody>
      </p:sp>
      <p:pic>
        <p:nvPicPr>
          <p:cNvPr id="5" name="Picture 3" descr="278_89">
            <a:extLst>
              <a:ext uri="{FF2B5EF4-FFF2-40B4-BE49-F238E27FC236}">
                <a16:creationId xmlns:a16="http://schemas.microsoft.com/office/drawing/2014/main" xmlns="" id="{F8D2FFDF-F33F-43A5-AFD9-38D033C493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lum bright="-30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04" y="4653136"/>
            <a:ext cx="1620143" cy="1557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pic3.gif">
            <a:extLst>
              <a:ext uri="{FF2B5EF4-FFF2-40B4-BE49-F238E27FC236}">
                <a16:creationId xmlns:a16="http://schemas.microsoft.com/office/drawing/2014/main" xmlns="" id="{E06527EF-A5D8-4443-92FF-41BD16B76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4310654"/>
            <a:ext cx="2668204" cy="224206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26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>
            <a:extLst>
              <a:ext uri="{FF2B5EF4-FFF2-40B4-BE49-F238E27FC236}">
                <a16:creationId xmlns:a16="http://schemas.microsoft.com/office/drawing/2014/main" xmlns="" id="{52D3F881-8DFE-4BC2-A3DB-2BEA31DF1AA8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23850" y="260350"/>
            <a:ext cx="8820150" cy="6597650"/>
          </a:xfrm>
          <a:noFill/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sz="1800" dirty="0">
                <a:solidFill>
                  <a:srgbClr val="003300"/>
                </a:solidFill>
              </a:rPr>
              <a:t>                </a:t>
            </a:r>
            <a:r>
              <a:rPr lang="ru-RU" sz="2000" dirty="0">
                <a:solidFill>
                  <a:srgbClr val="003300"/>
                </a:solidFill>
              </a:rPr>
              <a:t>А                   </a:t>
            </a:r>
            <a:r>
              <a:rPr lang="en-US" sz="2000" dirty="0">
                <a:solidFill>
                  <a:srgbClr val="003300"/>
                </a:solidFill>
              </a:rPr>
              <a:t>Z            </a:t>
            </a:r>
            <a:r>
              <a:rPr lang="ru-RU" sz="2000" dirty="0">
                <a:solidFill>
                  <a:srgbClr val="003300"/>
                </a:solidFill>
              </a:rPr>
              <a:t>     </a:t>
            </a:r>
            <a:r>
              <a:rPr lang="en-US" sz="2000" dirty="0">
                <a:solidFill>
                  <a:srgbClr val="003300"/>
                </a:solidFill>
              </a:rPr>
              <a:t>   </a:t>
            </a:r>
            <a:r>
              <a:rPr lang="ru-RU" sz="2000" dirty="0">
                <a:solidFill>
                  <a:srgbClr val="003300"/>
                </a:solidFill>
              </a:rPr>
              <a:t>    </a:t>
            </a:r>
            <a:r>
              <a:rPr lang="en-US" sz="2000" dirty="0">
                <a:solidFill>
                  <a:srgbClr val="003300"/>
                </a:solidFill>
              </a:rPr>
              <a:t>F     </a:t>
            </a:r>
            <a:r>
              <a:rPr lang="ru-RU" sz="2000" dirty="0">
                <a:solidFill>
                  <a:srgbClr val="003300"/>
                </a:solidFill>
              </a:rPr>
              <a:t>    </a:t>
            </a:r>
            <a:r>
              <a:rPr lang="en-US" sz="2000" dirty="0">
                <a:solidFill>
                  <a:srgbClr val="003300"/>
                </a:solidFill>
              </a:rPr>
              <a:t>             </a:t>
            </a:r>
            <a:r>
              <a:rPr lang="ru-RU" sz="2000" dirty="0">
                <a:solidFill>
                  <a:srgbClr val="003300"/>
                </a:solidFill>
              </a:rPr>
              <a:t>       </a:t>
            </a:r>
            <a:r>
              <a:rPr lang="en-US" sz="2000" dirty="0">
                <a:solidFill>
                  <a:srgbClr val="003300"/>
                </a:solidFill>
              </a:rPr>
              <a:t> O                             </a:t>
            </a:r>
            <a:r>
              <a:rPr lang="ru-RU" sz="2000" dirty="0">
                <a:solidFill>
                  <a:srgbClr val="003300"/>
                </a:solidFill>
              </a:rPr>
              <a:t>            </a:t>
            </a:r>
            <a:r>
              <a:rPr lang="en-US" sz="2000" dirty="0">
                <a:solidFill>
                  <a:srgbClr val="003300"/>
                </a:solidFill>
              </a:rPr>
              <a:t>    N</a:t>
            </a:r>
          </a:p>
          <a:p>
            <a:pPr eaLnBrk="1" hangingPunct="1">
              <a:buFont typeface="Arial" charset="0"/>
              <a:buNone/>
              <a:defRPr/>
            </a:pPr>
            <a:endParaRPr lang="en-US" sz="2000" dirty="0">
              <a:solidFill>
                <a:srgbClr val="003300"/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2000" dirty="0">
              <a:solidFill>
                <a:srgbClr val="003300"/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2000" dirty="0">
              <a:solidFill>
                <a:srgbClr val="003300"/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US" sz="2000" dirty="0">
                <a:solidFill>
                  <a:srgbClr val="003300"/>
                </a:solidFill>
              </a:rPr>
              <a:t>B              </a:t>
            </a:r>
            <a:r>
              <a:rPr lang="ru-RU" sz="2000" dirty="0">
                <a:solidFill>
                  <a:srgbClr val="003300"/>
                </a:solidFill>
              </a:rPr>
              <a:t>              </a:t>
            </a:r>
            <a:r>
              <a:rPr lang="en-US" sz="2000" dirty="0">
                <a:solidFill>
                  <a:srgbClr val="003300"/>
                </a:solidFill>
              </a:rPr>
              <a:t>M                           </a:t>
            </a:r>
            <a:r>
              <a:rPr lang="ru-RU" sz="2000" dirty="0">
                <a:solidFill>
                  <a:srgbClr val="003300"/>
                </a:solidFill>
              </a:rPr>
              <a:t>      </a:t>
            </a:r>
            <a:r>
              <a:rPr lang="en-US" sz="2000" dirty="0">
                <a:solidFill>
                  <a:srgbClr val="003300"/>
                </a:solidFill>
              </a:rPr>
              <a:t> G     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en-US" sz="2000" dirty="0">
                <a:solidFill>
                  <a:srgbClr val="003300"/>
                </a:solidFill>
              </a:rPr>
              <a:t> E            </a:t>
            </a:r>
            <a:r>
              <a:rPr lang="ru-RU" sz="2000" dirty="0">
                <a:solidFill>
                  <a:srgbClr val="003300"/>
                </a:solidFill>
              </a:rPr>
              <a:t>  </a:t>
            </a:r>
            <a:r>
              <a:rPr lang="en-US" sz="2000" dirty="0">
                <a:solidFill>
                  <a:srgbClr val="003300"/>
                </a:solidFill>
              </a:rPr>
              <a:t>    </a:t>
            </a:r>
            <a:r>
              <a:rPr lang="ru-RU" sz="2000" dirty="0">
                <a:solidFill>
                  <a:srgbClr val="003300"/>
                </a:solidFill>
              </a:rPr>
              <a:t>       </a:t>
            </a:r>
            <a:r>
              <a:rPr lang="en-US" sz="2000" dirty="0">
                <a:solidFill>
                  <a:srgbClr val="003300"/>
                </a:solidFill>
              </a:rPr>
              <a:t>P      L   </a:t>
            </a:r>
            <a:r>
              <a:rPr lang="ru-RU" sz="2000" dirty="0">
                <a:solidFill>
                  <a:srgbClr val="003300"/>
                </a:solidFill>
              </a:rPr>
              <a:t>       </a:t>
            </a:r>
            <a:r>
              <a:rPr lang="en-US" sz="2000" dirty="0">
                <a:solidFill>
                  <a:srgbClr val="003300"/>
                </a:solidFill>
              </a:rPr>
              <a:t>            K</a:t>
            </a:r>
          </a:p>
          <a:p>
            <a:pPr eaLnBrk="1" hangingPunct="1">
              <a:buFont typeface="Arial" charset="0"/>
              <a:buNone/>
              <a:defRPr/>
            </a:pPr>
            <a:endParaRPr lang="en-US" sz="2000" dirty="0">
              <a:solidFill>
                <a:srgbClr val="003300"/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US" sz="2000" dirty="0">
                <a:solidFill>
                  <a:srgbClr val="003300"/>
                </a:solidFill>
              </a:rPr>
              <a:t>N                             </a:t>
            </a:r>
            <a:r>
              <a:rPr lang="ru-RU" sz="2000" dirty="0">
                <a:solidFill>
                  <a:srgbClr val="003300"/>
                </a:solidFill>
              </a:rPr>
              <a:t>              </a:t>
            </a:r>
            <a:r>
              <a:rPr lang="en-US" sz="2000" dirty="0">
                <a:solidFill>
                  <a:srgbClr val="003300"/>
                </a:solidFill>
              </a:rPr>
              <a:t> X          </a:t>
            </a:r>
            <a:r>
              <a:rPr lang="ru-RU" sz="2000" dirty="0">
                <a:solidFill>
                  <a:srgbClr val="003300"/>
                </a:solidFill>
              </a:rPr>
              <a:t>       </a:t>
            </a:r>
            <a:r>
              <a:rPr lang="en-US" sz="2000" dirty="0">
                <a:solidFill>
                  <a:srgbClr val="003300"/>
                </a:solidFill>
              </a:rPr>
              <a:t>       T     B         </a:t>
            </a:r>
            <a:r>
              <a:rPr lang="ru-RU" sz="2000" dirty="0">
                <a:solidFill>
                  <a:srgbClr val="003300"/>
                </a:solidFill>
              </a:rPr>
              <a:t>       </a:t>
            </a:r>
            <a:r>
              <a:rPr lang="en-US" sz="2000" dirty="0">
                <a:solidFill>
                  <a:srgbClr val="003300"/>
                </a:solidFill>
              </a:rPr>
              <a:t>      E    </a:t>
            </a:r>
            <a:r>
              <a:rPr lang="ru-RU" sz="2000" dirty="0">
                <a:solidFill>
                  <a:srgbClr val="003300"/>
                </a:solidFill>
              </a:rPr>
              <a:t>   </a:t>
            </a:r>
            <a:r>
              <a:rPr lang="en-US" sz="2000" dirty="0">
                <a:solidFill>
                  <a:srgbClr val="003300"/>
                </a:solidFill>
              </a:rPr>
              <a:t> A       </a:t>
            </a:r>
            <a:r>
              <a:rPr lang="ru-RU" sz="2000" dirty="0">
                <a:solidFill>
                  <a:srgbClr val="003300"/>
                </a:solidFill>
              </a:rPr>
              <a:t>    </a:t>
            </a:r>
            <a:r>
              <a:rPr lang="en-US" sz="2000" dirty="0">
                <a:solidFill>
                  <a:srgbClr val="003300"/>
                </a:solidFill>
              </a:rPr>
              <a:t> </a:t>
            </a:r>
            <a:r>
              <a:rPr lang="ru-RU" sz="2000" dirty="0">
                <a:solidFill>
                  <a:srgbClr val="003300"/>
                </a:solidFill>
              </a:rPr>
              <a:t>   </a:t>
            </a:r>
            <a:r>
              <a:rPr lang="en-US" sz="2000" dirty="0">
                <a:solidFill>
                  <a:srgbClr val="003300"/>
                </a:solidFill>
              </a:rPr>
              <a:t>       B</a:t>
            </a:r>
          </a:p>
          <a:p>
            <a:pPr eaLnBrk="1" hangingPunct="1">
              <a:buFont typeface="Arial" charset="0"/>
              <a:buNone/>
              <a:defRPr/>
            </a:pPr>
            <a:endParaRPr lang="en-US" sz="2000" dirty="0">
              <a:solidFill>
                <a:srgbClr val="003300"/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2000" dirty="0">
              <a:solidFill>
                <a:srgbClr val="003300"/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2000" dirty="0">
              <a:solidFill>
                <a:srgbClr val="003300"/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US" sz="2000" dirty="0">
                <a:solidFill>
                  <a:srgbClr val="003300"/>
                </a:solidFill>
              </a:rPr>
              <a:t>Z             </a:t>
            </a:r>
            <a:r>
              <a:rPr lang="ru-RU" sz="2000" dirty="0">
                <a:solidFill>
                  <a:srgbClr val="003300"/>
                </a:solidFill>
              </a:rPr>
              <a:t>        </a:t>
            </a:r>
            <a:r>
              <a:rPr lang="en-US" sz="2000" dirty="0">
                <a:solidFill>
                  <a:srgbClr val="003300"/>
                </a:solidFill>
              </a:rPr>
              <a:t>   F       K                               </a:t>
            </a:r>
            <a:r>
              <a:rPr lang="ru-RU" sz="2000" dirty="0">
                <a:solidFill>
                  <a:srgbClr val="003300"/>
                </a:solidFill>
              </a:rPr>
              <a:t>           </a:t>
            </a:r>
            <a:r>
              <a:rPr lang="en-US" sz="2000" dirty="0">
                <a:solidFill>
                  <a:srgbClr val="003300"/>
                </a:solidFill>
              </a:rPr>
              <a:t>     C        </a:t>
            </a:r>
            <a:r>
              <a:rPr lang="ru-RU" sz="2000" dirty="0">
                <a:solidFill>
                  <a:srgbClr val="003300"/>
                </a:solidFill>
              </a:rPr>
              <a:t>   </a:t>
            </a:r>
            <a:r>
              <a:rPr lang="en-US" sz="2000" dirty="0">
                <a:solidFill>
                  <a:srgbClr val="003300"/>
                </a:solidFill>
              </a:rPr>
              <a:t>                     </a:t>
            </a:r>
            <a:r>
              <a:rPr lang="ru-RU" sz="2000" dirty="0">
                <a:solidFill>
                  <a:srgbClr val="003300"/>
                </a:solidFill>
              </a:rPr>
              <a:t>            </a:t>
            </a:r>
            <a:r>
              <a:rPr lang="en-US" sz="2000" dirty="0">
                <a:solidFill>
                  <a:srgbClr val="003300"/>
                </a:solidFill>
              </a:rPr>
              <a:t>      C</a:t>
            </a:r>
          </a:p>
          <a:p>
            <a:pPr eaLnBrk="1" hangingPunct="1">
              <a:buFont typeface="Arial" charset="0"/>
              <a:buNone/>
              <a:defRPr/>
            </a:pPr>
            <a:endParaRPr lang="en-US" sz="2000" dirty="0">
              <a:solidFill>
                <a:srgbClr val="003300"/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US" sz="2000" dirty="0">
                <a:solidFill>
                  <a:srgbClr val="003300"/>
                </a:solidFill>
              </a:rPr>
              <a:t>X                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en-US" sz="2000" dirty="0">
                <a:solidFill>
                  <a:srgbClr val="003300"/>
                </a:solidFill>
              </a:rPr>
              <a:t> 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en-US" sz="2000" dirty="0">
                <a:solidFill>
                  <a:srgbClr val="003300"/>
                </a:solidFill>
              </a:rPr>
              <a:t> </a:t>
            </a:r>
            <a:r>
              <a:rPr lang="ru-RU" sz="2000" dirty="0">
                <a:solidFill>
                  <a:srgbClr val="003300"/>
                </a:solidFill>
              </a:rPr>
              <a:t>     </a:t>
            </a:r>
            <a:r>
              <a:rPr lang="en-US" sz="2000" dirty="0">
                <a:solidFill>
                  <a:srgbClr val="003300"/>
                </a:solidFill>
              </a:rPr>
              <a:t> D                             </a:t>
            </a:r>
            <a:r>
              <a:rPr lang="ru-RU" sz="2000" dirty="0">
                <a:solidFill>
                  <a:srgbClr val="003300"/>
                </a:solidFill>
              </a:rPr>
              <a:t>                </a:t>
            </a:r>
            <a:r>
              <a:rPr lang="en-US" sz="2000" dirty="0">
                <a:solidFill>
                  <a:srgbClr val="003300"/>
                </a:solidFill>
              </a:rPr>
              <a:t>   R                                       </a:t>
            </a:r>
            <a:r>
              <a:rPr lang="ru-RU" sz="2000" dirty="0">
                <a:solidFill>
                  <a:srgbClr val="003300"/>
                </a:solidFill>
              </a:rPr>
              <a:t>          </a:t>
            </a:r>
            <a:r>
              <a:rPr lang="en-US" sz="2000" dirty="0">
                <a:solidFill>
                  <a:srgbClr val="003300"/>
                </a:solidFill>
              </a:rPr>
              <a:t>   M</a:t>
            </a:r>
          </a:p>
          <a:p>
            <a:pPr eaLnBrk="1" hangingPunct="1">
              <a:buFont typeface="Arial" charset="0"/>
              <a:buNone/>
              <a:defRPr/>
            </a:pPr>
            <a:endParaRPr lang="en-US" sz="2000" dirty="0">
              <a:solidFill>
                <a:srgbClr val="003300"/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2000" dirty="0">
              <a:solidFill>
                <a:srgbClr val="003300"/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US" sz="2000" dirty="0">
                <a:solidFill>
                  <a:srgbClr val="003300"/>
                </a:solidFill>
              </a:rPr>
              <a:t>                      </a:t>
            </a:r>
            <a:r>
              <a:rPr lang="ru-RU" sz="2000" dirty="0">
                <a:solidFill>
                  <a:srgbClr val="003300"/>
                </a:solidFill>
              </a:rPr>
              <a:t>          </a:t>
            </a:r>
            <a:r>
              <a:rPr lang="en-US" sz="2000" dirty="0">
                <a:solidFill>
                  <a:srgbClr val="003300"/>
                </a:solidFill>
              </a:rPr>
              <a:t> H         </a:t>
            </a:r>
            <a:r>
              <a:rPr lang="ru-RU" sz="2000" dirty="0">
                <a:solidFill>
                  <a:srgbClr val="003300"/>
                </a:solidFill>
              </a:rPr>
              <a:t>     </a:t>
            </a:r>
            <a:r>
              <a:rPr lang="en-US" sz="2000" dirty="0">
                <a:solidFill>
                  <a:srgbClr val="003300"/>
                </a:solidFill>
              </a:rPr>
              <a:t>    O     </a:t>
            </a:r>
            <a:r>
              <a:rPr lang="ru-RU" sz="2000" dirty="0">
                <a:solidFill>
                  <a:srgbClr val="003300"/>
                </a:solidFill>
              </a:rPr>
              <a:t>        </a:t>
            </a:r>
            <a:r>
              <a:rPr lang="en-US" sz="2000" dirty="0">
                <a:solidFill>
                  <a:srgbClr val="003300"/>
                </a:solidFill>
              </a:rPr>
              <a:t>         S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000" dirty="0">
                <a:solidFill>
                  <a:srgbClr val="003300"/>
                </a:solidFill>
              </a:rPr>
              <a:t>       S                                                      </a:t>
            </a:r>
            <a:r>
              <a:rPr lang="ru-RU" sz="2000" dirty="0">
                <a:solidFill>
                  <a:srgbClr val="003300"/>
                </a:solidFill>
              </a:rPr>
              <a:t>       </a:t>
            </a:r>
            <a:r>
              <a:rPr lang="en-US" sz="2000" dirty="0">
                <a:solidFill>
                  <a:srgbClr val="003300"/>
                </a:solidFill>
              </a:rPr>
              <a:t> </a:t>
            </a:r>
            <a:r>
              <a:rPr lang="ru-RU" sz="2000" dirty="0">
                <a:solidFill>
                  <a:srgbClr val="003300"/>
                </a:solidFill>
              </a:rPr>
              <a:t>                    </a:t>
            </a:r>
            <a:r>
              <a:rPr lang="en-US" sz="2000" dirty="0">
                <a:solidFill>
                  <a:srgbClr val="003300"/>
                </a:solidFill>
              </a:rPr>
              <a:t> D        </a:t>
            </a:r>
            <a:r>
              <a:rPr lang="ru-RU" sz="2000" dirty="0">
                <a:solidFill>
                  <a:srgbClr val="003300"/>
                </a:solidFill>
              </a:rPr>
              <a:t>    </a:t>
            </a:r>
            <a:r>
              <a:rPr lang="en-US" sz="2000" dirty="0">
                <a:solidFill>
                  <a:srgbClr val="003300"/>
                </a:solidFill>
              </a:rPr>
              <a:t>      </a:t>
            </a:r>
            <a:r>
              <a:rPr lang="ru-RU" sz="2000" dirty="0">
                <a:solidFill>
                  <a:srgbClr val="003300"/>
                </a:solidFill>
              </a:rPr>
              <a:t>   </a:t>
            </a:r>
            <a:r>
              <a:rPr lang="en-US" sz="2000" dirty="0">
                <a:solidFill>
                  <a:srgbClr val="003300"/>
                </a:solidFill>
              </a:rPr>
              <a:t> F    </a:t>
            </a:r>
            <a:r>
              <a:rPr lang="ru-RU" sz="2000" dirty="0">
                <a:solidFill>
                  <a:srgbClr val="003300"/>
                </a:solidFill>
              </a:rPr>
              <a:t>   </a:t>
            </a:r>
            <a:r>
              <a:rPr lang="en-US" sz="2000" dirty="0">
                <a:solidFill>
                  <a:srgbClr val="003300"/>
                </a:solidFill>
              </a:rPr>
              <a:t> C           </a:t>
            </a:r>
            <a:r>
              <a:rPr lang="ru-RU" sz="2000" dirty="0">
                <a:solidFill>
                  <a:srgbClr val="003300"/>
                </a:solidFill>
              </a:rPr>
              <a:t>     </a:t>
            </a:r>
            <a:r>
              <a:rPr lang="en-US" sz="2000" dirty="0">
                <a:solidFill>
                  <a:srgbClr val="003300"/>
                </a:solidFill>
              </a:rPr>
              <a:t>   P</a:t>
            </a:r>
          </a:p>
          <a:p>
            <a:pPr eaLnBrk="1" hangingPunct="1">
              <a:buFont typeface="Arial" charset="0"/>
              <a:buNone/>
              <a:defRPr/>
            </a:pPr>
            <a:endParaRPr lang="en-US" sz="2000" dirty="0">
              <a:solidFill>
                <a:srgbClr val="003300"/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ru-RU" sz="2000" dirty="0">
              <a:solidFill>
                <a:srgbClr val="003300"/>
              </a:solidFill>
            </a:endParaRPr>
          </a:p>
        </p:txBody>
      </p:sp>
      <p:sp>
        <p:nvSpPr>
          <p:cNvPr id="15363" name="Line 4">
            <a:extLst>
              <a:ext uri="{FF2B5EF4-FFF2-40B4-BE49-F238E27FC236}">
                <a16:creationId xmlns:a16="http://schemas.microsoft.com/office/drawing/2014/main" xmlns="" id="{5EDCA763-7368-44DD-823C-E20FD18F3B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9750" y="404813"/>
            <a:ext cx="1008063" cy="13684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4" name="Line 5">
            <a:extLst>
              <a:ext uri="{FF2B5EF4-FFF2-40B4-BE49-F238E27FC236}">
                <a16:creationId xmlns:a16="http://schemas.microsoft.com/office/drawing/2014/main" xmlns="" id="{B639EA03-FA4A-464A-9D2E-694EBC7295C5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750" y="1773238"/>
            <a:ext cx="15113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5" name="Line 6">
            <a:extLst>
              <a:ext uri="{FF2B5EF4-FFF2-40B4-BE49-F238E27FC236}">
                <a16:creationId xmlns:a16="http://schemas.microsoft.com/office/drawing/2014/main" xmlns="" id="{2CAD63B5-9A4B-4DA6-BF43-0A8B1C673F6E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4438" y="620713"/>
            <a:ext cx="143986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6" name="Line 7">
            <a:extLst>
              <a:ext uri="{FF2B5EF4-FFF2-40B4-BE49-F238E27FC236}">
                <a16:creationId xmlns:a16="http://schemas.microsoft.com/office/drawing/2014/main" xmlns="" id="{4C0A1899-A491-4A79-8C4B-65FDDEB40FF7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4300" y="620713"/>
            <a:ext cx="504825" cy="122396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7" name="Line 8">
            <a:extLst>
              <a:ext uri="{FF2B5EF4-FFF2-40B4-BE49-F238E27FC236}">
                <a16:creationId xmlns:a16="http://schemas.microsoft.com/office/drawing/2014/main" xmlns="" id="{EC56A99B-4CE3-47B7-801C-6B7EA727A0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32363" y="549275"/>
            <a:ext cx="792162" cy="12239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8" name="Line 9">
            <a:extLst>
              <a:ext uri="{FF2B5EF4-FFF2-40B4-BE49-F238E27FC236}">
                <a16:creationId xmlns:a16="http://schemas.microsoft.com/office/drawing/2014/main" xmlns="" id="{DF25B634-F812-4595-BECA-978AD0285275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4525" y="549275"/>
            <a:ext cx="719138" cy="129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9" name="Line 10">
            <a:extLst>
              <a:ext uri="{FF2B5EF4-FFF2-40B4-BE49-F238E27FC236}">
                <a16:creationId xmlns:a16="http://schemas.microsoft.com/office/drawing/2014/main" xmlns="" id="{9078BFD2-7015-460E-8B7C-DD0598A02E9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7050" y="1773238"/>
            <a:ext cx="12954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70" name="Line 11">
            <a:extLst>
              <a:ext uri="{FF2B5EF4-FFF2-40B4-BE49-F238E27FC236}">
                <a16:creationId xmlns:a16="http://schemas.microsoft.com/office/drawing/2014/main" xmlns="" id="{56C73A84-A729-4100-85DE-615D598716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72450" y="476250"/>
            <a:ext cx="431800" cy="12969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71" name="Line 12">
            <a:extLst>
              <a:ext uri="{FF2B5EF4-FFF2-40B4-BE49-F238E27FC236}">
                <a16:creationId xmlns:a16="http://schemas.microsoft.com/office/drawing/2014/main" xmlns="" id="{DEF6F024-824C-470D-9AAA-75F6C37F8122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213" y="2708275"/>
            <a:ext cx="0" cy="12255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72" name="Line 13">
            <a:extLst>
              <a:ext uri="{FF2B5EF4-FFF2-40B4-BE49-F238E27FC236}">
                <a16:creationId xmlns:a16="http://schemas.microsoft.com/office/drawing/2014/main" xmlns="" id="{C0370924-CED4-43D3-B0F7-6DB6E542C1CB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213" y="3933825"/>
            <a:ext cx="122396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73" name="Line 14">
            <a:extLst>
              <a:ext uri="{FF2B5EF4-FFF2-40B4-BE49-F238E27FC236}">
                <a16:creationId xmlns:a16="http://schemas.microsoft.com/office/drawing/2014/main" xmlns="" id="{DE7E91A8-014F-45A3-8D2D-5E893C6A3FC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39975" y="2852738"/>
            <a:ext cx="719138" cy="122396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74" name="Line 15">
            <a:extLst>
              <a:ext uri="{FF2B5EF4-FFF2-40B4-BE49-F238E27FC236}">
                <a16:creationId xmlns:a16="http://schemas.microsoft.com/office/drawing/2014/main" xmlns="" id="{7A2B1D7F-4E27-4826-98CE-385BBFBFAFF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9113" y="2852738"/>
            <a:ext cx="143986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75" name="Line 16">
            <a:extLst>
              <a:ext uri="{FF2B5EF4-FFF2-40B4-BE49-F238E27FC236}">
                <a16:creationId xmlns:a16="http://schemas.microsoft.com/office/drawing/2014/main" xmlns="" id="{9536043C-AF94-47AA-BBEA-7DB53BFFC75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3800" y="2852738"/>
            <a:ext cx="13684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76" name="Line 17">
            <a:extLst>
              <a:ext uri="{FF2B5EF4-FFF2-40B4-BE49-F238E27FC236}">
                <a16:creationId xmlns:a16="http://schemas.microsoft.com/office/drawing/2014/main" xmlns="" id="{B60FC098-8AA7-469B-B089-626255D6D9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64163" y="2852738"/>
            <a:ext cx="1008062" cy="12969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77" name="Line 18">
            <a:extLst>
              <a:ext uri="{FF2B5EF4-FFF2-40B4-BE49-F238E27FC236}">
                <a16:creationId xmlns:a16="http://schemas.microsoft.com/office/drawing/2014/main" xmlns="" id="{575C9F93-705B-403A-B86B-82D90ADD86F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7050" y="2852738"/>
            <a:ext cx="143986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78" name="Line 19">
            <a:extLst>
              <a:ext uri="{FF2B5EF4-FFF2-40B4-BE49-F238E27FC236}">
                <a16:creationId xmlns:a16="http://schemas.microsoft.com/office/drawing/2014/main" xmlns="" id="{23A86175-5F7D-43A2-9AA7-E52143151D8A}"/>
              </a:ext>
            </a:extLst>
          </p:cNvPr>
          <p:cNvSpPr>
            <a:spLocks noChangeShapeType="1"/>
          </p:cNvSpPr>
          <p:nvPr/>
        </p:nvSpPr>
        <p:spPr bwMode="auto">
          <a:xfrm>
            <a:off x="8316913" y="2852738"/>
            <a:ext cx="0" cy="14414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79" name="Line 20">
            <a:extLst>
              <a:ext uri="{FF2B5EF4-FFF2-40B4-BE49-F238E27FC236}">
                <a16:creationId xmlns:a16="http://schemas.microsoft.com/office/drawing/2014/main" xmlns="" id="{49546F97-5144-4DBC-9B24-A38E435808A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88" y="4797425"/>
            <a:ext cx="431800" cy="13668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80" name="Line 21">
            <a:extLst>
              <a:ext uri="{FF2B5EF4-FFF2-40B4-BE49-F238E27FC236}">
                <a16:creationId xmlns:a16="http://schemas.microsoft.com/office/drawing/2014/main" xmlns="" id="{82421673-C7A0-4D8D-98D8-67F6676522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2988" y="4868863"/>
            <a:ext cx="936625" cy="129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81" name="Line 22">
            <a:extLst>
              <a:ext uri="{FF2B5EF4-FFF2-40B4-BE49-F238E27FC236}">
                <a16:creationId xmlns:a16="http://schemas.microsoft.com/office/drawing/2014/main" xmlns="" id="{56337D53-626A-4EA7-AD20-85589F4522B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8538" y="5734050"/>
            <a:ext cx="25908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82" name="Line 23">
            <a:extLst>
              <a:ext uri="{FF2B5EF4-FFF2-40B4-BE49-F238E27FC236}">
                <a16:creationId xmlns:a16="http://schemas.microsoft.com/office/drawing/2014/main" xmlns="" id="{8DB79875-0A85-4B99-A244-FC4B436BA541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3800" y="4868863"/>
            <a:ext cx="647700" cy="12969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83" name="Line 24">
            <a:extLst>
              <a:ext uri="{FF2B5EF4-FFF2-40B4-BE49-F238E27FC236}">
                <a16:creationId xmlns:a16="http://schemas.microsoft.com/office/drawing/2014/main" xmlns="" id="{4CD46B33-834F-4DD9-A9EB-FCE6D08A0ED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1500" y="6165850"/>
            <a:ext cx="13684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84" name="Line 25">
            <a:extLst>
              <a:ext uri="{FF2B5EF4-FFF2-40B4-BE49-F238E27FC236}">
                <a16:creationId xmlns:a16="http://schemas.microsoft.com/office/drawing/2014/main" xmlns="" id="{738D69B2-7C3A-4219-9050-AF9E251DCDB2}"/>
              </a:ext>
            </a:extLst>
          </p:cNvPr>
          <p:cNvSpPr>
            <a:spLocks noChangeShapeType="1"/>
          </p:cNvSpPr>
          <p:nvPr/>
        </p:nvSpPr>
        <p:spPr bwMode="auto">
          <a:xfrm>
            <a:off x="7451725" y="6092825"/>
            <a:ext cx="12969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85" name="Line 26">
            <a:extLst>
              <a:ext uri="{FF2B5EF4-FFF2-40B4-BE49-F238E27FC236}">
                <a16:creationId xmlns:a16="http://schemas.microsoft.com/office/drawing/2014/main" xmlns="" id="{EE94E94C-6B81-4109-B598-7F0262624B4D}"/>
              </a:ext>
            </a:extLst>
          </p:cNvPr>
          <p:cNvSpPr>
            <a:spLocks noChangeShapeType="1"/>
          </p:cNvSpPr>
          <p:nvPr/>
        </p:nvSpPr>
        <p:spPr bwMode="auto">
          <a:xfrm>
            <a:off x="8101013" y="4797425"/>
            <a:ext cx="647700" cy="129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86" name="Line 30">
            <a:extLst>
              <a:ext uri="{FF2B5EF4-FFF2-40B4-BE49-F238E27FC236}">
                <a16:creationId xmlns:a16="http://schemas.microsoft.com/office/drawing/2014/main" xmlns="" id="{756182BA-B383-4CE9-B87F-74193085CA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92500" y="5661025"/>
            <a:ext cx="0" cy="730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27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45669" y="842716"/>
            <a:ext cx="8551862" cy="1143000"/>
          </a:xfrm>
          <a:noFill/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геометрические фигуры вы видите на рисунке? </a:t>
            </a:r>
            <a:b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794968" y="2983162"/>
            <a:ext cx="7786687" cy="71438"/>
          </a:xfrm>
          <a:prstGeom prst="line">
            <a:avLst/>
          </a:prstGeom>
          <a:ln w="635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679030" y="2115168"/>
            <a:ext cx="26431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4800" dirty="0"/>
              <a:t>прямая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314971" y="4200548"/>
            <a:ext cx="6429375" cy="1143000"/>
          </a:xfrm>
          <a:prstGeom prst="line">
            <a:avLst/>
          </a:prstGeom>
          <a:ln w="63500" cap="rnd" cmpd="sng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033544" y="3699335"/>
            <a:ext cx="26431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4800" dirty="0"/>
              <a:t>луч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559467" y="6012323"/>
            <a:ext cx="3500438" cy="1587"/>
          </a:xfrm>
          <a:prstGeom prst="line">
            <a:avLst/>
          </a:prstGeom>
          <a:ln w="63500" cap="rnd" cmpd="sng">
            <a:solidFill>
              <a:srgbClr val="0070C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045124" y="5092941"/>
            <a:ext cx="26431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4800" dirty="0"/>
              <a:t>отрезок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742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856984" cy="5544616"/>
          </a:xfrm>
          <a:noFill/>
        </p:spPr>
        <p:txBody>
          <a:bodyPr>
            <a:noAutofit/>
          </a:bodyPr>
          <a:lstStyle/>
          <a:p>
            <a:pPr marL="354013" algn="l" eaLnBrk="1" hangingPunct="1">
              <a:defRPr/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b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b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</a:t>
            </a:r>
            <a:b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 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54DB161-1D40-4D6F-A260-4B201E167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512" y="195161"/>
            <a:ext cx="8784975" cy="1377019"/>
          </a:xfrm>
        </p:spPr>
        <p:txBody>
          <a:bodyPr>
            <a:normAutofit fontScale="55000" lnSpcReduction="20000"/>
          </a:bodyPr>
          <a:lstStyle/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7300" b="1" dirty="0">
                <a:solidFill>
                  <a:srgbClr val="002060"/>
                </a:solidFill>
                <a:latin typeface="Arial" charset="0"/>
              </a:rPr>
              <a:t>Экспертиза</a:t>
            </a:r>
          </a:p>
          <a:p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Найдите ошибки, которые допущены в обозначении или названии геометрических 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фигур: 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/>
          </a:p>
        </p:txBody>
      </p:sp>
      <p:cxnSp>
        <p:nvCxnSpPr>
          <p:cNvPr id="17" name="Прямая соединительная линия 16"/>
          <p:cNvCxnSpPr>
            <a:cxnSpLocks/>
          </p:cNvCxnSpPr>
          <p:nvPr/>
        </p:nvCxnSpPr>
        <p:spPr>
          <a:xfrm>
            <a:off x="1277124" y="1838812"/>
            <a:ext cx="2975877" cy="67196"/>
          </a:xfrm>
          <a:prstGeom prst="line">
            <a:avLst/>
          </a:prstGeom>
          <a:ln w="508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854739" y="1546424"/>
            <a:ext cx="26431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 dirty="0"/>
              <a:t>- </a:t>
            </a:r>
            <a:r>
              <a:rPr lang="ru-RU" sz="3200" dirty="0"/>
              <a:t>прямая </a:t>
            </a:r>
            <a:r>
              <a:rPr lang="en-US" sz="3200" dirty="0"/>
              <a:t>MF</a:t>
            </a:r>
            <a:endParaRPr lang="ru-RU" sz="3200" dirty="0"/>
          </a:p>
        </p:txBody>
      </p:sp>
      <p:cxnSp>
        <p:nvCxnSpPr>
          <p:cNvPr id="19" name="Прямая соединительная линия 18"/>
          <p:cNvCxnSpPr>
            <a:cxnSpLocks/>
          </p:cNvCxnSpPr>
          <p:nvPr/>
        </p:nvCxnSpPr>
        <p:spPr>
          <a:xfrm>
            <a:off x="1260494" y="2996952"/>
            <a:ext cx="2913486" cy="297885"/>
          </a:xfrm>
          <a:prstGeom prst="line">
            <a:avLst/>
          </a:prstGeom>
          <a:ln w="50800" cap="rnd" cmpd="sng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749434" y="2826072"/>
            <a:ext cx="11808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 dirty="0"/>
              <a:t>- </a:t>
            </a:r>
            <a:r>
              <a:rPr lang="ru-RU" sz="3200" dirty="0"/>
              <a:t>луч</a:t>
            </a:r>
            <a:r>
              <a:rPr lang="en-US" sz="3200" dirty="0"/>
              <a:t> </a:t>
            </a:r>
            <a:endParaRPr lang="ru-RU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3C72D67-A773-4D29-8FEA-68F8944BC6AE}"/>
              </a:ext>
            </a:extLst>
          </p:cNvPr>
          <p:cNvSpPr txBox="1"/>
          <p:nvPr/>
        </p:nvSpPr>
        <p:spPr>
          <a:xfrm>
            <a:off x="1216062" y="1343724"/>
            <a:ext cx="422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7FA82A4-3F62-40E2-9D50-F1088A5D2827}"/>
              </a:ext>
            </a:extLst>
          </p:cNvPr>
          <p:cNvSpPr txBox="1"/>
          <p:nvPr/>
        </p:nvSpPr>
        <p:spPr>
          <a:xfrm>
            <a:off x="3873299" y="1357923"/>
            <a:ext cx="488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8BC391F-D6CA-48D3-8224-90F82938E164}"/>
              </a:ext>
            </a:extLst>
          </p:cNvPr>
          <p:cNvSpPr txBox="1"/>
          <p:nvPr/>
        </p:nvSpPr>
        <p:spPr>
          <a:xfrm>
            <a:off x="3873724" y="2561074"/>
            <a:ext cx="491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736D5EC-B14D-4AC2-9EB4-B62F8F61220A}"/>
              </a:ext>
            </a:extLst>
          </p:cNvPr>
          <p:cNvSpPr txBox="1"/>
          <p:nvPr/>
        </p:nvSpPr>
        <p:spPr>
          <a:xfrm>
            <a:off x="1005901" y="2241297"/>
            <a:ext cx="509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3D7D22F-92B0-4ABF-853B-C72BF5592314}"/>
              </a:ext>
            </a:extLst>
          </p:cNvPr>
          <p:cNvSpPr txBox="1"/>
          <p:nvPr/>
        </p:nvSpPr>
        <p:spPr>
          <a:xfrm>
            <a:off x="1094034" y="3485458"/>
            <a:ext cx="509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0F88826-0DE8-4D91-84D6-542AB752AAE7}"/>
              </a:ext>
            </a:extLst>
          </p:cNvPr>
          <p:cNvSpPr txBox="1"/>
          <p:nvPr/>
        </p:nvSpPr>
        <p:spPr>
          <a:xfrm>
            <a:off x="3676387" y="3485459"/>
            <a:ext cx="509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52C6F082-FC43-4B4E-B124-50E68C131CA9}"/>
              </a:ext>
            </a:extLst>
          </p:cNvPr>
          <p:cNvCxnSpPr>
            <a:cxnSpLocks/>
          </p:cNvCxnSpPr>
          <p:nvPr/>
        </p:nvCxnSpPr>
        <p:spPr>
          <a:xfrm>
            <a:off x="1246950" y="5733256"/>
            <a:ext cx="2975877" cy="67196"/>
          </a:xfrm>
          <a:prstGeom prst="line">
            <a:avLst/>
          </a:prstGeom>
          <a:ln w="508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CE57BEEF-F4A9-4E48-8795-0CF4062B3C84}"/>
              </a:ext>
            </a:extLst>
          </p:cNvPr>
          <p:cNvCxnSpPr>
            <a:cxnSpLocks/>
          </p:cNvCxnSpPr>
          <p:nvPr/>
        </p:nvCxnSpPr>
        <p:spPr>
          <a:xfrm flipH="1">
            <a:off x="1094034" y="4221088"/>
            <a:ext cx="2870372" cy="66352"/>
          </a:xfrm>
          <a:prstGeom prst="line">
            <a:avLst/>
          </a:prstGeom>
          <a:ln w="50800" cap="rnd" cmpd="sng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5BD56F7-62C5-40C5-BCD2-A2E67BDB7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0085" y="3729456"/>
            <a:ext cx="26431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 dirty="0"/>
              <a:t>- </a:t>
            </a:r>
            <a:r>
              <a:rPr lang="ru-RU" sz="3200" dirty="0"/>
              <a:t>луч</a:t>
            </a:r>
            <a:r>
              <a:rPr lang="en-US" sz="3200" dirty="0"/>
              <a:t> KM</a:t>
            </a:r>
            <a:endParaRPr lang="ru-RU" sz="3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D4B8713-C26B-411C-BB06-ABD6BB8D5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7072" y="5259311"/>
            <a:ext cx="26431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 dirty="0"/>
              <a:t>- </a:t>
            </a:r>
            <a:r>
              <a:rPr lang="ru-RU" sz="3200" dirty="0"/>
              <a:t>прямая </a:t>
            </a:r>
            <a:r>
              <a:rPr lang="en-US" sz="3200" dirty="0"/>
              <a:t>YX</a:t>
            </a:r>
            <a:endParaRPr lang="ru-RU" sz="3200" dirty="0"/>
          </a:p>
        </p:txBody>
      </p:sp>
      <p:sp>
        <p:nvSpPr>
          <p:cNvPr id="16" name="Блок-схема: узел 15">
            <a:extLst>
              <a:ext uri="{FF2B5EF4-FFF2-40B4-BE49-F238E27FC236}">
                <a16:creationId xmlns:a16="http://schemas.microsoft.com/office/drawing/2014/main" xmlns="" id="{BA0B5698-BFA5-4B6B-A298-E300905B215A}"/>
              </a:ext>
            </a:extLst>
          </p:cNvPr>
          <p:cNvSpPr/>
          <p:nvPr/>
        </p:nvSpPr>
        <p:spPr>
          <a:xfrm>
            <a:off x="2660579" y="5706689"/>
            <a:ext cx="78746" cy="120330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CDEBABC-312F-4817-B367-2094B515C218}"/>
              </a:ext>
            </a:extLst>
          </p:cNvPr>
          <p:cNvSpPr txBox="1"/>
          <p:nvPr/>
        </p:nvSpPr>
        <p:spPr>
          <a:xfrm>
            <a:off x="2525486" y="4961852"/>
            <a:ext cx="509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C90CF3B-05FE-4D04-92E1-2CFE3DA380EE}"/>
              </a:ext>
            </a:extLst>
          </p:cNvPr>
          <p:cNvSpPr txBox="1"/>
          <p:nvPr/>
        </p:nvSpPr>
        <p:spPr>
          <a:xfrm>
            <a:off x="1129318" y="4961853"/>
            <a:ext cx="509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4450C5B-3271-4152-8B3B-EB926B096260}"/>
              </a:ext>
            </a:extLst>
          </p:cNvPr>
          <p:cNvSpPr txBox="1"/>
          <p:nvPr/>
        </p:nvSpPr>
        <p:spPr>
          <a:xfrm>
            <a:off x="3649587" y="5172008"/>
            <a:ext cx="509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D949F1BC-A15A-4276-9BBB-D56B063C5272}"/>
              </a:ext>
            </a:extLst>
          </p:cNvPr>
          <p:cNvCxnSpPr/>
          <p:nvPr/>
        </p:nvCxnSpPr>
        <p:spPr>
          <a:xfrm>
            <a:off x="5969520" y="3294837"/>
            <a:ext cx="792088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41FC6E54-7A4C-4FE0-8EED-7AF0797D1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8666" y="2826071"/>
            <a:ext cx="7563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 dirty="0"/>
              <a:t>ED</a:t>
            </a:r>
            <a:endParaRPr lang="ru-RU" sz="32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326FB8CB-F141-498E-8E6C-2502F938A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7809" y="2826072"/>
            <a:ext cx="7563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 dirty="0"/>
              <a:t>DE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797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Рассмотрим ещё одну фигуру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785938" y="1857375"/>
            <a:ext cx="5929312" cy="1643063"/>
          </a:xfrm>
          <a:prstGeom prst="line">
            <a:avLst/>
          </a:prstGeom>
          <a:ln w="127000" cap="rnd" cmpd="sng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785938" y="3500438"/>
            <a:ext cx="6429375" cy="1143000"/>
          </a:xfrm>
          <a:prstGeom prst="line">
            <a:avLst/>
          </a:prstGeom>
          <a:ln w="127000" cap="rnd" cmpd="sng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150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590249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pPr marL="45720" indent="0">
              <a:buNone/>
            </a:pPr>
            <a:r>
              <a:rPr lang="ru-RU" dirty="0"/>
              <a:t>                                            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dirty="0"/>
              <a:t>                                             </a:t>
            </a:r>
            <a:r>
              <a:rPr lang="en-US" dirty="0"/>
              <a:t>              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8291264" cy="1584176"/>
          </a:xfrm>
        </p:spPr>
        <p:txBody>
          <a:bodyPr>
            <a:normAutofit fontScale="90000"/>
          </a:bodyPr>
          <a:lstStyle/>
          <a:p>
            <a:r>
              <a:rPr lang="ru-RU" sz="6700" dirty="0">
                <a:ln w="28575">
                  <a:solidFill>
                    <a:schemeClr val="tx2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урока:</a:t>
            </a:r>
            <a:br>
              <a:rPr lang="ru-RU" sz="6700" dirty="0">
                <a:ln w="28575">
                  <a:solidFill>
                    <a:schemeClr val="tx2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700" dirty="0">
                <a:ln w="28575">
                  <a:solidFill>
                    <a:schemeClr val="tx2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Угол. Измерение углов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pic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256052"/>
            <a:ext cx="4896544" cy="4586777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579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8B55E00-280F-4D45-932A-8A527CEA44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8" y="404664"/>
            <a:ext cx="6400800" cy="14732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1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Узнаю, что такое </a:t>
            </a:r>
            <a:r>
              <a:rPr lang="ru-RU" sz="1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угол;</a:t>
            </a:r>
            <a:endParaRPr lang="ru-RU" sz="1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1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Познакомлюсь с элементами </a:t>
            </a:r>
            <a:r>
              <a:rPr lang="ru-RU" sz="1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угла;</a:t>
            </a:r>
            <a:endParaRPr lang="ru-RU" sz="1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1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Научусь обозначать </a:t>
            </a:r>
            <a:r>
              <a:rPr lang="ru-RU" sz="1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углы;</a:t>
            </a:r>
            <a:endParaRPr lang="ru-RU" sz="1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1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Научусь называть </a:t>
            </a:r>
            <a:r>
              <a:rPr lang="ru-RU" sz="1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углы;</a:t>
            </a:r>
            <a:endParaRPr lang="ru-RU" sz="1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1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Научусь измерять </a:t>
            </a:r>
            <a:r>
              <a:rPr lang="ru-RU" sz="1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углы;</a:t>
            </a:r>
            <a:endParaRPr lang="ru-RU" sz="1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ru-RU" sz="1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Познакомлюсь с видами </a:t>
            </a:r>
            <a:r>
              <a:rPr lang="ru-RU" sz="1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углов;</a:t>
            </a:r>
            <a:endParaRPr lang="ru-RU" sz="1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ru-RU" sz="1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Научусь распознавать вид угла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021E3A7-3C18-41A4-A36B-A35DABD32D7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60511"/>
            <a:ext cx="3577590" cy="323977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738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84213" y="404813"/>
            <a:ext cx="6781800" cy="3968750"/>
            <a:chOff x="604" y="436"/>
            <a:chExt cx="4272" cy="2500"/>
          </a:xfrm>
        </p:grpSpPr>
        <p:grpSp>
          <p:nvGrpSpPr>
            <p:cNvPr id="2073" name="Group 3"/>
            <p:cNvGrpSpPr>
              <a:grpSpLocks/>
            </p:cNvGrpSpPr>
            <p:nvPr/>
          </p:nvGrpSpPr>
          <p:grpSpPr bwMode="auto">
            <a:xfrm rot="989364">
              <a:off x="604" y="2483"/>
              <a:ext cx="438" cy="453"/>
              <a:chOff x="793" y="2167"/>
              <a:chExt cx="1663" cy="1762"/>
            </a:xfrm>
          </p:grpSpPr>
          <p:sp>
            <p:nvSpPr>
              <p:cNvPr id="181252" name="Freeform 4"/>
              <p:cNvSpPr>
                <a:spLocks/>
              </p:cNvSpPr>
              <p:nvPr/>
            </p:nvSpPr>
            <p:spPr bwMode="auto">
              <a:xfrm>
                <a:off x="784" y="2205"/>
                <a:ext cx="1636" cy="1708"/>
              </a:xfrm>
              <a:custGeom>
                <a:avLst/>
                <a:gdLst/>
                <a:ahLst/>
                <a:cxnLst>
                  <a:cxn ang="0">
                    <a:pos x="0" y="1452"/>
                  </a:cxn>
                  <a:cxn ang="0">
                    <a:pos x="908" y="454"/>
                  </a:cxn>
                  <a:cxn ang="0">
                    <a:pos x="862" y="182"/>
                  </a:cxn>
                  <a:cxn ang="0">
                    <a:pos x="1044" y="0"/>
                  </a:cxn>
                  <a:cxn ang="0">
                    <a:pos x="1633" y="590"/>
                  </a:cxn>
                  <a:cxn ang="0">
                    <a:pos x="1463" y="763"/>
                  </a:cxn>
                  <a:cxn ang="0">
                    <a:pos x="1225" y="681"/>
                  </a:cxn>
                  <a:cxn ang="0">
                    <a:pos x="318" y="1724"/>
                  </a:cxn>
                  <a:cxn ang="0">
                    <a:pos x="182" y="1724"/>
                  </a:cxn>
                  <a:cxn ang="0">
                    <a:pos x="46" y="1679"/>
                  </a:cxn>
                  <a:cxn ang="0">
                    <a:pos x="0" y="1588"/>
                  </a:cxn>
                  <a:cxn ang="0">
                    <a:pos x="0" y="1452"/>
                  </a:cxn>
                </a:cxnLst>
                <a:rect l="0" t="0" r="r" b="b"/>
                <a:pathLst>
                  <a:path w="1633" h="1724">
                    <a:moveTo>
                      <a:pt x="0" y="1452"/>
                    </a:moveTo>
                    <a:lnTo>
                      <a:pt x="908" y="454"/>
                    </a:lnTo>
                    <a:lnTo>
                      <a:pt x="862" y="182"/>
                    </a:lnTo>
                    <a:lnTo>
                      <a:pt x="1044" y="0"/>
                    </a:lnTo>
                    <a:lnTo>
                      <a:pt x="1633" y="590"/>
                    </a:lnTo>
                    <a:lnTo>
                      <a:pt x="1463" y="763"/>
                    </a:lnTo>
                    <a:lnTo>
                      <a:pt x="1225" y="681"/>
                    </a:lnTo>
                    <a:lnTo>
                      <a:pt x="318" y="1724"/>
                    </a:lnTo>
                    <a:lnTo>
                      <a:pt x="182" y="1724"/>
                    </a:lnTo>
                    <a:lnTo>
                      <a:pt x="46" y="1679"/>
                    </a:lnTo>
                    <a:lnTo>
                      <a:pt x="0" y="1588"/>
                    </a:lnTo>
                    <a:lnTo>
                      <a:pt x="0" y="145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078" name="Freeform 5"/>
              <p:cNvSpPr>
                <a:spLocks/>
              </p:cNvSpPr>
              <p:nvPr/>
            </p:nvSpPr>
            <p:spPr bwMode="auto">
              <a:xfrm>
                <a:off x="1807" y="2167"/>
                <a:ext cx="649" cy="666"/>
              </a:xfrm>
              <a:custGeom>
                <a:avLst/>
                <a:gdLst>
                  <a:gd name="T0" fmla="*/ 30 w 649"/>
                  <a:gd name="T1" fmla="*/ 38 h 666"/>
                  <a:gd name="T2" fmla="*/ 393 w 649"/>
                  <a:gd name="T3" fmla="*/ 174 h 666"/>
                  <a:gd name="T4" fmla="*/ 619 w 649"/>
                  <a:gd name="T5" fmla="*/ 628 h 666"/>
                  <a:gd name="T6" fmla="*/ 211 w 649"/>
                  <a:gd name="T7" fmla="*/ 401 h 666"/>
                  <a:gd name="T8" fmla="*/ 30 w 649"/>
                  <a:gd name="T9" fmla="*/ 38 h 6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9"/>
                  <a:gd name="T16" fmla="*/ 0 h 666"/>
                  <a:gd name="T17" fmla="*/ 649 w 649"/>
                  <a:gd name="T18" fmla="*/ 666 h 6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9" h="666">
                    <a:moveTo>
                      <a:pt x="30" y="38"/>
                    </a:moveTo>
                    <a:cubicBezTo>
                      <a:pt x="60" y="0"/>
                      <a:pt x="295" y="76"/>
                      <a:pt x="393" y="174"/>
                    </a:cubicBezTo>
                    <a:cubicBezTo>
                      <a:pt x="491" y="272"/>
                      <a:pt x="649" y="590"/>
                      <a:pt x="619" y="628"/>
                    </a:cubicBezTo>
                    <a:cubicBezTo>
                      <a:pt x="589" y="666"/>
                      <a:pt x="309" y="499"/>
                      <a:pt x="211" y="401"/>
                    </a:cubicBezTo>
                    <a:cubicBezTo>
                      <a:pt x="113" y="303"/>
                      <a:pt x="0" y="76"/>
                      <a:pt x="30" y="38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9" name="Freeform 6"/>
              <p:cNvSpPr>
                <a:spLocks/>
              </p:cNvSpPr>
              <p:nvPr/>
            </p:nvSpPr>
            <p:spPr bwMode="auto">
              <a:xfrm>
                <a:off x="1760" y="2294"/>
                <a:ext cx="576" cy="592"/>
              </a:xfrm>
              <a:custGeom>
                <a:avLst/>
                <a:gdLst>
                  <a:gd name="T0" fmla="*/ 0 w 576"/>
                  <a:gd name="T1" fmla="*/ 0 h 592"/>
                  <a:gd name="T2" fmla="*/ 184 w 576"/>
                  <a:gd name="T3" fmla="*/ 368 h 592"/>
                  <a:gd name="T4" fmla="*/ 576 w 576"/>
                  <a:gd name="T5" fmla="*/ 592 h 59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592"/>
                  <a:gd name="T11" fmla="*/ 576 w 576"/>
                  <a:gd name="T12" fmla="*/ 592 h 5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592">
                    <a:moveTo>
                      <a:pt x="0" y="0"/>
                    </a:moveTo>
                    <a:cubicBezTo>
                      <a:pt x="31" y="61"/>
                      <a:pt x="88" y="269"/>
                      <a:pt x="184" y="368"/>
                    </a:cubicBezTo>
                    <a:cubicBezTo>
                      <a:pt x="280" y="467"/>
                      <a:pt x="494" y="545"/>
                      <a:pt x="576" y="59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0" name="Oval 7"/>
              <p:cNvSpPr>
                <a:spLocks noChangeArrowheads="1"/>
              </p:cNvSpPr>
              <p:nvPr/>
            </p:nvSpPr>
            <p:spPr bwMode="auto">
              <a:xfrm>
                <a:off x="1701" y="2704"/>
                <a:ext cx="90" cy="90"/>
              </a:xfrm>
              <a:prstGeom prst="ellipse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1" name="Oval 8"/>
              <p:cNvSpPr>
                <a:spLocks noChangeArrowheads="1"/>
              </p:cNvSpPr>
              <p:nvPr/>
            </p:nvSpPr>
            <p:spPr bwMode="auto">
              <a:xfrm>
                <a:off x="1701" y="2387"/>
                <a:ext cx="90" cy="90"/>
              </a:xfrm>
              <a:prstGeom prst="ellipse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2" name="Oval 9"/>
              <p:cNvSpPr>
                <a:spLocks noChangeArrowheads="1"/>
              </p:cNvSpPr>
              <p:nvPr/>
            </p:nvSpPr>
            <p:spPr bwMode="auto">
              <a:xfrm>
                <a:off x="1610" y="2795"/>
                <a:ext cx="90" cy="90"/>
              </a:xfrm>
              <a:prstGeom prst="ellipse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074" name="Group 10"/>
            <p:cNvGrpSpPr>
              <a:grpSpLocks/>
            </p:cNvGrpSpPr>
            <p:nvPr/>
          </p:nvGrpSpPr>
          <p:grpSpPr bwMode="auto">
            <a:xfrm>
              <a:off x="975" y="436"/>
              <a:ext cx="3901" cy="2177"/>
              <a:chOff x="975" y="43"/>
              <a:chExt cx="3273" cy="2525"/>
            </a:xfrm>
          </p:grpSpPr>
          <p:sp>
            <p:nvSpPr>
              <p:cNvPr id="181259" name="Freeform 11"/>
              <p:cNvSpPr>
                <a:spLocks/>
              </p:cNvSpPr>
              <p:nvPr/>
            </p:nvSpPr>
            <p:spPr bwMode="auto">
              <a:xfrm>
                <a:off x="975" y="73"/>
                <a:ext cx="3220" cy="2495"/>
              </a:xfrm>
              <a:custGeom>
                <a:avLst/>
                <a:gdLst/>
                <a:ahLst/>
                <a:cxnLst>
                  <a:cxn ang="0">
                    <a:pos x="0" y="2405"/>
                  </a:cxn>
                  <a:cxn ang="0">
                    <a:pos x="3039" y="0"/>
                  </a:cxn>
                  <a:cxn ang="0">
                    <a:pos x="3220" y="273"/>
                  </a:cxn>
                  <a:cxn ang="0">
                    <a:pos x="91" y="2495"/>
                  </a:cxn>
                </a:cxnLst>
                <a:rect l="0" t="0" r="r" b="b"/>
                <a:pathLst>
                  <a:path w="3220" h="2495">
                    <a:moveTo>
                      <a:pt x="0" y="2405"/>
                    </a:moveTo>
                    <a:lnTo>
                      <a:pt x="3039" y="0"/>
                    </a:lnTo>
                    <a:lnTo>
                      <a:pt x="3220" y="273"/>
                    </a:lnTo>
                    <a:lnTo>
                      <a:pt x="91" y="2495"/>
                    </a:ln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50000">
                    <a:schemeClr val="bg1"/>
                  </a:gs>
                  <a:gs pos="100000">
                    <a:srgbClr val="FFFF00"/>
                  </a:gs>
                </a:gsLst>
                <a:lin ang="189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076" name="Freeform 12"/>
              <p:cNvSpPr>
                <a:spLocks/>
              </p:cNvSpPr>
              <p:nvPr/>
            </p:nvSpPr>
            <p:spPr bwMode="auto">
              <a:xfrm>
                <a:off x="3984" y="43"/>
                <a:ext cx="264" cy="310"/>
              </a:xfrm>
              <a:custGeom>
                <a:avLst/>
                <a:gdLst>
                  <a:gd name="T0" fmla="*/ 30 w 264"/>
                  <a:gd name="T1" fmla="*/ 30 h 310"/>
                  <a:gd name="T2" fmla="*/ 30 w 264"/>
                  <a:gd name="T3" fmla="*/ 212 h 310"/>
                  <a:gd name="T4" fmla="*/ 211 w 264"/>
                  <a:gd name="T5" fmla="*/ 303 h 310"/>
                  <a:gd name="T6" fmla="*/ 257 w 264"/>
                  <a:gd name="T7" fmla="*/ 167 h 310"/>
                  <a:gd name="T8" fmla="*/ 166 w 264"/>
                  <a:gd name="T9" fmla="*/ 30 h 310"/>
                  <a:gd name="T10" fmla="*/ 30 w 264"/>
                  <a:gd name="T11" fmla="*/ 30 h 3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4"/>
                  <a:gd name="T19" fmla="*/ 0 h 310"/>
                  <a:gd name="T20" fmla="*/ 264 w 264"/>
                  <a:gd name="T21" fmla="*/ 310 h 3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4" h="310">
                    <a:moveTo>
                      <a:pt x="30" y="30"/>
                    </a:moveTo>
                    <a:cubicBezTo>
                      <a:pt x="7" y="60"/>
                      <a:pt x="0" y="167"/>
                      <a:pt x="30" y="212"/>
                    </a:cubicBezTo>
                    <a:cubicBezTo>
                      <a:pt x="60" y="257"/>
                      <a:pt x="173" y="310"/>
                      <a:pt x="211" y="303"/>
                    </a:cubicBezTo>
                    <a:cubicBezTo>
                      <a:pt x="249" y="296"/>
                      <a:pt x="264" y="212"/>
                      <a:pt x="257" y="167"/>
                    </a:cubicBezTo>
                    <a:cubicBezTo>
                      <a:pt x="250" y="122"/>
                      <a:pt x="204" y="53"/>
                      <a:pt x="166" y="30"/>
                    </a:cubicBezTo>
                    <a:cubicBezTo>
                      <a:pt x="128" y="7"/>
                      <a:pt x="53" y="0"/>
                      <a:pt x="30" y="3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81261" name="Freeform 13"/>
          <p:cNvSpPr>
            <a:spLocks/>
          </p:cNvSpPr>
          <p:nvPr/>
        </p:nvSpPr>
        <p:spPr bwMode="auto">
          <a:xfrm>
            <a:off x="1447800" y="774700"/>
            <a:ext cx="5219700" cy="3022600"/>
          </a:xfrm>
          <a:custGeom>
            <a:avLst/>
            <a:gdLst>
              <a:gd name="T0" fmla="*/ 0 w 3288"/>
              <a:gd name="T1" fmla="*/ 2147483647 h 1904"/>
              <a:gd name="T2" fmla="*/ 2147483647 w 3288"/>
              <a:gd name="T3" fmla="*/ 0 h 1904"/>
              <a:gd name="T4" fmla="*/ 0 60000 65536"/>
              <a:gd name="T5" fmla="*/ 0 60000 65536"/>
              <a:gd name="T6" fmla="*/ 0 w 3288"/>
              <a:gd name="T7" fmla="*/ 0 h 1904"/>
              <a:gd name="T8" fmla="*/ 3288 w 3288"/>
              <a:gd name="T9" fmla="*/ 1904 h 19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288" h="1904">
                <a:moveTo>
                  <a:pt x="0" y="1904"/>
                </a:moveTo>
                <a:lnTo>
                  <a:pt x="3288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1403350" y="3716338"/>
            <a:ext cx="6337300" cy="1512887"/>
            <a:chOff x="884" y="2341"/>
            <a:chExt cx="3992" cy="953"/>
          </a:xfrm>
        </p:grpSpPr>
        <p:sp>
          <p:nvSpPr>
            <p:cNvPr id="2071" name="Line 15"/>
            <p:cNvSpPr>
              <a:spLocks noChangeShapeType="1"/>
            </p:cNvSpPr>
            <p:nvPr/>
          </p:nvSpPr>
          <p:spPr bwMode="auto">
            <a:xfrm>
              <a:off x="930" y="2387"/>
              <a:ext cx="3946" cy="9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72" name="Oval 16"/>
            <p:cNvSpPr>
              <a:spLocks noChangeArrowheads="1"/>
            </p:cNvSpPr>
            <p:nvPr/>
          </p:nvSpPr>
          <p:spPr bwMode="auto">
            <a:xfrm>
              <a:off x="884" y="2341"/>
              <a:ext cx="90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81266" name="Text Box 18"/>
          <p:cNvSpPr txBox="1">
            <a:spLocks noChangeArrowheads="1"/>
          </p:cNvSpPr>
          <p:nvPr/>
        </p:nvSpPr>
        <p:spPr bwMode="auto">
          <a:xfrm>
            <a:off x="1331913" y="3716338"/>
            <a:ext cx="539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3600" b="1">
                <a:latin typeface="Times New Roman" pitchFamily="18" charset="0"/>
              </a:rPr>
              <a:t>О</a:t>
            </a:r>
          </a:p>
        </p:txBody>
      </p:sp>
      <p:sp>
        <p:nvSpPr>
          <p:cNvPr id="181267" name="Text Box 19"/>
          <p:cNvSpPr txBox="1">
            <a:spLocks noChangeArrowheads="1"/>
          </p:cNvSpPr>
          <p:nvPr/>
        </p:nvSpPr>
        <p:spPr bwMode="auto">
          <a:xfrm>
            <a:off x="7164388" y="5084763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3600" b="1">
                <a:latin typeface="Times New Roman" pitchFamily="18" charset="0"/>
              </a:rPr>
              <a:t>В</a:t>
            </a:r>
          </a:p>
        </p:txBody>
      </p:sp>
      <p:sp>
        <p:nvSpPr>
          <p:cNvPr id="181269" name="Text Box 21"/>
          <p:cNvSpPr txBox="1">
            <a:spLocks noChangeArrowheads="1"/>
          </p:cNvSpPr>
          <p:nvPr/>
        </p:nvSpPr>
        <p:spPr bwMode="auto">
          <a:xfrm>
            <a:off x="6227763" y="260350"/>
            <a:ext cx="514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3600" b="1">
                <a:latin typeface="Times New Roman" pitchFamily="18" charset="0"/>
              </a:rPr>
              <a:t>А</a:t>
            </a:r>
          </a:p>
        </p:txBody>
      </p:sp>
      <p:sp>
        <p:nvSpPr>
          <p:cNvPr id="181271" name="Text Box 23"/>
          <p:cNvSpPr txBox="1">
            <a:spLocks noChangeArrowheads="1"/>
          </p:cNvSpPr>
          <p:nvPr/>
        </p:nvSpPr>
        <p:spPr bwMode="auto">
          <a:xfrm rot="-1660345">
            <a:off x="3419475" y="1484313"/>
            <a:ext cx="18113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3600" b="1">
                <a:latin typeface="Times New Roman" pitchFamily="18" charset="0"/>
              </a:rPr>
              <a:t>Луч ОА</a:t>
            </a:r>
          </a:p>
        </p:txBody>
      </p:sp>
      <p:sp>
        <p:nvSpPr>
          <p:cNvPr id="181272" name="Text Box 24"/>
          <p:cNvSpPr txBox="1">
            <a:spLocks noChangeArrowheads="1"/>
          </p:cNvSpPr>
          <p:nvPr/>
        </p:nvSpPr>
        <p:spPr bwMode="auto">
          <a:xfrm rot="623214">
            <a:off x="3492500" y="4437063"/>
            <a:ext cx="18240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3600" b="1">
                <a:latin typeface="Times New Roman" pitchFamily="18" charset="0"/>
              </a:rPr>
              <a:t>Луч ОВ</a:t>
            </a:r>
          </a:p>
        </p:txBody>
      </p:sp>
      <p:sp>
        <p:nvSpPr>
          <p:cNvPr id="181273" name="Oval 25"/>
          <p:cNvSpPr>
            <a:spLocks noChangeArrowheads="1"/>
          </p:cNvSpPr>
          <p:nvPr/>
        </p:nvSpPr>
        <p:spPr bwMode="auto">
          <a:xfrm>
            <a:off x="1403350" y="3716338"/>
            <a:ext cx="142875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1278" name="Freeform 30"/>
          <p:cNvSpPr>
            <a:spLocks/>
          </p:cNvSpPr>
          <p:nvPr/>
        </p:nvSpPr>
        <p:spPr bwMode="auto">
          <a:xfrm>
            <a:off x="1484313" y="-212725"/>
            <a:ext cx="7766050" cy="5729288"/>
          </a:xfrm>
          <a:custGeom>
            <a:avLst/>
            <a:gdLst>
              <a:gd name="T0" fmla="*/ 2147483647 w 4892"/>
              <a:gd name="T1" fmla="*/ 0 h 3609"/>
              <a:gd name="T2" fmla="*/ 0 w 4892"/>
              <a:gd name="T3" fmla="*/ 2147483647 h 3609"/>
              <a:gd name="T4" fmla="*/ 2147483647 w 4892"/>
              <a:gd name="T5" fmla="*/ 2147483647 h 3609"/>
              <a:gd name="T6" fmla="*/ 2147483647 w 4892"/>
              <a:gd name="T7" fmla="*/ 2147483647 h 3609"/>
              <a:gd name="T8" fmla="*/ 2147483647 w 4892"/>
              <a:gd name="T9" fmla="*/ 0 h 3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92"/>
              <a:gd name="T16" fmla="*/ 0 h 3609"/>
              <a:gd name="T17" fmla="*/ 4892 w 4892"/>
              <a:gd name="T18" fmla="*/ 3609 h 3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92" h="3609">
                <a:moveTo>
                  <a:pt x="4349" y="0"/>
                </a:moveTo>
                <a:lnTo>
                  <a:pt x="0" y="2496"/>
                </a:lnTo>
                <a:lnTo>
                  <a:pt x="4825" y="3609"/>
                </a:lnTo>
                <a:lnTo>
                  <a:pt x="4892" y="192"/>
                </a:lnTo>
                <a:lnTo>
                  <a:pt x="4349" y="0"/>
                </a:lnTo>
                <a:close/>
              </a:path>
            </a:pathLst>
          </a:custGeom>
          <a:gradFill rotWithShape="1">
            <a:gsLst>
              <a:gs pos="0">
                <a:srgbClr val="FFCC00">
                  <a:alpha val="87000"/>
                </a:srgbClr>
              </a:gs>
              <a:gs pos="100000">
                <a:srgbClr val="FFDD55">
                  <a:alpha val="59000"/>
                </a:srgbClr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51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00"/>
                                        <p:tgtEl>
                                          <p:spTgt spid="181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8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8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8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812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81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812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81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812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81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812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812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withGroup">
                            <p:stCondLst>
                              <p:cond delay="27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7 C 0.01076 0.0375 0.0217 0.07569 0.02622 0.12546 C 0.03073 0.17546 0.0283 0.23681 0.02622 0.29861 " pathEditMode="relative" rAng="0" ptsTypes="aaA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8" y="1493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580000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18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32" tmFilter="0, 0; 0.125,0.2665; 0.25,0.4; 0.375,0.465; 0.5,0.5;  0.625,0.535; 0.75,0.6; 0.875,0.7335; 1,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8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16" tmFilter="0, 0; 0.125,0.2665; 0.25,0.4; 0.375,0.465; 0.5,0.5;  0.625,0.535; 0.75,0.6; 0.875,0.7335; 1,1">
                                          <p:stCondLst>
                                            <p:cond delay="861"/>
                                          </p:stCondLst>
                                        </p:cTn>
                                        <p:tgtEl>
                                          <p:spTgt spid="18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7" tmFilter="0, 0; 0.125,0.2665; 0.25,0.4; 0.375,0.465; 0.5,0.5;  0.625,0.535; 0.75,0.6; 0.875,0.7335; 1,1">
                                          <p:stCondLst>
                                            <p:cond delay="1076"/>
                                          </p:stCondLst>
                                        </p:cTn>
                                        <p:tgtEl>
                                          <p:spTgt spid="18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17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812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08" decel="50000">
                                          <p:stCondLst>
                                            <p:cond delay="439"/>
                                          </p:stCondLst>
                                        </p:cTn>
                                        <p:tgtEl>
                                          <p:spTgt spid="18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7">
                                          <p:stCondLst>
                                            <p:cond delay="853"/>
                                          </p:stCondLst>
                                        </p:cTn>
                                        <p:tgtEl>
                                          <p:spTgt spid="1812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08" decel="50000">
                                          <p:stCondLst>
                                            <p:cond delay="870"/>
                                          </p:stCondLst>
                                        </p:cTn>
                                        <p:tgtEl>
                                          <p:spTgt spid="18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7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1812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08" decel="50000">
                                          <p:stCondLst>
                                            <p:cond delay="1084"/>
                                          </p:stCondLst>
                                        </p:cTn>
                                        <p:tgtEl>
                                          <p:spTgt spid="18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7">
                                          <p:stCondLst>
                                            <p:cond delay="1175"/>
                                          </p:stCondLst>
                                        </p:cTn>
                                        <p:tgtEl>
                                          <p:spTgt spid="1812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08" decel="50000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1812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8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withGroup">
                            <p:stCondLst>
                              <p:cond delay="55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181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61" grpId="0" animBg="1"/>
      <p:bldP spid="181266" grpId="0"/>
      <p:bldP spid="181269" grpId="0"/>
      <p:bldP spid="181271" grpId="0"/>
      <p:bldP spid="181272" grpId="0"/>
      <p:bldP spid="181273" grpId="0" animBg="1"/>
      <p:bldP spid="181278" grpId="0" animBg="1"/>
      <p:bldP spid="18127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813" y="214313"/>
            <a:ext cx="7715250" cy="1754326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Фигура, образованная двумя лучами с общим началом и частью плоскости, называется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углом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1571625" y="2117864"/>
            <a:ext cx="5929313" cy="1643062"/>
          </a:xfrm>
          <a:prstGeom prst="line">
            <a:avLst/>
          </a:prstGeom>
          <a:ln w="63500" cap="rnd" cmpd="sng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571625" y="3767700"/>
            <a:ext cx="6429375" cy="1143000"/>
          </a:xfrm>
          <a:prstGeom prst="line">
            <a:avLst/>
          </a:prstGeom>
          <a:ln w="63500" cap="rnd" cmpd="sng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51379" y="3206724"/>
            <a:ext cx="6429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5400" dirty="0">
                <a:cs typeface="Arial" panose="020B0604020202020204" pitchFamily="34" charset="0"/>
              </a:rPr>
              <a:t>О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323368" y="1898439"/>
            <a:ext cx="6429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5400" dirty="0">
                <a:cs typeface="Arial" panose="020B0604020202020204" pitchFamily="34" charset="0"/>
              </a:rPr>
              <a:t>А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435372" y="3955944"/>
            <a:ext cx="6429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5400" dirty="0">
                <a:cs typeface="Arial" panose="020B0604020202020204" pitchFamily="34" charset="0"/>
              </a:rPr>
              <a:t>В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 rot="-965454">
            <a:off x="3446107" y="2061100"/>
            <a:ext cx="39243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3200" dirty="0">
                <a:cs typeface="Arial" panose="020B0604020202020204" pitchFamily="34" charset="0"/>
              </a:rPr>
              <a:t>Сторона угла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-64627" y="2844238"/>
            <a:ext cx="39243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3200" dirty="0">
                <a:cs typeface="Arial" panose="020B0604020202020204" pitchFamily="34" charset="0"/>
              </a:rPr>
              <a:t>Вершина угла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BEE71B1-9E93-4127-A8BA-CBDFC9FE14D4}"/>
              </a:ext>
            </a:extLst>
          </p:cNvPr>
          <p:cNvSpPr txBox="1">
            <a:spLocks noChangeArrowheads="1"/>
          </p:cNvSpPr>
          <p:nvPr/>
        </p:nvSpPr>
        <p:spPr bwMode="auto">
          <a:xfrm rot="596182">
            <a:off x="3832780" y="3818421"/>
            <a:ext cx="3924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3200" dirty="0">
                <a:cs typeface="Arial" panose="020B0604020202020204" pitchFamily="34" charset="0"/>
              </a:rPr>
              <a:t>Сторона угл</a:t>
            </a:r>
            <a:r>
              <a:rPr lang="ru-RU" sz="4000" dirty="0">
                <a:latin typeface="Cambria" pitchFamily="18" charset="0"/>
              </a:rPr>
              <a:t>а</a:t>
            </a:r>
          </a:p>
        </p:txBody>
      </p:sp>
      <p:sp>
        <p:nvSpPr>
          <p:cNvPr id="14" name="Text Box 20">
            <a:extLst>
              <a:ext uri="{FF2B5EF4-FFF2-40B4-BE49-F238E27FC236}">
                <a16:creationId xmlns:a16="http://schemas.microsoft.com/office/drawing/2014/main" xmlns="" id="{35031542-F6B7-4C31-84CC-410219EE7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7990" y="4524133"/>
            <a:ext cx="1380506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latin typeface="Times New Roman" pitchFamily="18" charset="0"/>
                <a:cs typeface="Arial" charset="0"/>
              </a:rPr>
              <a:t>В</a:t>
            </a:r>
            <a:r>
              <a:rPr lang="ru-RU" sz="4400" b="1" dirty="0">
                <a:latin typeface="Times New Roman" pitchFamily="18" charset="0"/>
                <a:cs typeface="Arial" charset="0"/>
              </a:rPr>
              <a:t>О</a:t>
            </a:r>
            <a:r>
              <a:rPr lang="ru-RU" sz="3600" b="1" dirty="0">
                <a:latin typeface="Times New Roman" pitchFamily="18" charset="0"/>
                <a:cs typeface="Arial" charset="0"/>
              </a:rPr>
              <a:t>А,</a:t>
            </a:r>
          </a:p>
        </p:txBody>
      </p:sp>
      <p:sp>
        <p:nvSpPr>
          <p:cNvPr id="18" name="Text Box 22">
            <a:extLst>
              <a:ext uri="{FF2B5EF4-FFF2-40B4-BE49-F238E27FC236}">
                <a16:creationId xmlns:a16="http://schemas.microsoft.com/office/drawing/2014/main" xmlns="" id="{3283BA8A-8D93-4544-9019-17ADC4F98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8299" y="4645741"/>
            <a:ext cx="539750" cy="6413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latin typeface="Times New Roman" pitchFamily="18" charset="0"/>
                <a:cs typeface="Arial" charset="0"/>
              </a:rPr>
              <a:t>О</a:t>
            </a:r>
          </a:p>
        </p:txBody>
      </p:sp>
      <p:graphicFrame>
        <p:nvGraphicFramePr>
          <p:cNvPr id="19" name="Object 26">
            <a:extLst>
              <a:ext uri="{FF2B5EF4-FFF2-40B4-BE49-F238E27FC236}">
                <a16:creationId xmlns:a16="http://schemas.microsoft.com/office/drawing/2014/main" xmlns="" id="{AEC2023F-DB74-4D9C-ADE7-A9F7577017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403336"/>
              </p:ext>
            </p:extLst>
          </p:nvPr>
        </p:nvGraphicFramePr>
        <p:xfrm>
          <a:off x="522245" y="4830561"/>
          <a:ext cx="50323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" name="Формула" r:id="rId3" imgW="164880" imgH="152280" progId="Equation.3">
                  <p:embed/>
                </p:oleObj>
              </mc:Choice>
              <mc:Fallback>
                <p:oleObj name="Формула" r:id="rId3" imgW="164880" imgH="152280" progId="Equation.3">
                  <p:embed/>
                  <p:pic>
                    <p:nvPicPr>
                      <p:cNvPr id="181274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45" y="4830561"/>
                        <a:ext cx="503237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7">
            <a:extLst>
              <a:ext uri="{FF2B5EF4-FFF2-40B4-BE49-F238E27FC236}">
                <a16:creationId xmlns:a16="http://schemas.microsoft.com/office/drawing/2014/main" xmlns="" id="{C6C83B57-2C34-4905-9658-0377DA4F3D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9846910"/>
              </p:ext>
            </p:extLst>
          </p:nvPr>
        </p:nvGraphicFramePr>
        <p:xfrm>
          <a:off x="2292902" y="4792494"/>
          <a:ext cx="503237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" name="Формула" r:id="rId5" imgW="164880" imgH="152280" progId="Equation.3">
                  <p:embed/>
                </p:oleObj>
              </mc:Choice>
              <mc:Fallback>
                <p:oleObj name="Формула" r:id="rId5" imgW="164880" imgH="152280" progId="Equation.3">
                  <p:embed/>
                  <p:pic>
                    <p:nvPicPr>
                      <p:cNvPr id="181275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2902" y="4792494"/>
                        <a:ext cx="503237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8">
            <a:extLst>
              <a:ext uri="{FF2B5EF4-FFF2-40B4-BE49-F238E27FC236}">
                <a16:creationId xmlns:a16="http://schemas.microsoft.com/office/drawing/2014/main" xmlns="" id="{8D2C30BB-8DB2-4D12-BF0A-F631B95803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658624"/>
              </p:ext>
            </p:extLst>
          </p:nvPr>
        </p:nvGraphicFramePr>
        <p:xfrm>
          <a:off x="4140201" y="4810354"/>
          <a:ext cx="503237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" name="Формула" r:id="rId6" imgW="164880" imgH="152280" progId="Equation.3">
                  <p:embed/>
                </p:oleObj>
              </mc:Choice>
              <mc:Fallback>
                <p:oleObj name="Формула" r:id="rId6" imgW="164880" imgH="152280" progId="Equation.3">
                  <p:embed/>
                  <p:pic>
                    <p:nvPicPr>
                      <p:cNvPr id="181276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1" y="4810354"/>
                        <a:ext cx="503237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9">
            <a:extLst>
              <a:ext uri="{FF2B5EF4-FFF2-40B4-BE49-F238E27FC236}">
                <a16:creationId xmlns:a16="http://schemas.microsoft.com/office/drawing/2014/main" xmlns="" id="{DDE19F00-D846-4A98-848D-71F9763DC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396" y="4545446"/>
            <a:ext cx="1380506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В,</a:t>
            </a:r>
          </a:p>
        </p:txBody>
      </p:sp>
      <p:sp>
        <p:nvSpPr>
          <p:cNvPr id="23" name="Text Box 31">
            <a:extLst>
              <a:ext uri="{FF2B5EF4-FFF2-40B4-BE49-F238E27FC236}">
                <a16:creationId xmlns:a16="http://schemas.microsoft.com/office/drawing/2014/main" xmlns="" id="{E668D3B8-E15E-46E7-91D3-8B56630D2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5429250"/>
            <a:ext cx="5584825" cy="5794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latin typeface="Arial" charset="0"/>
                <a:cs typeface="Arial" charset="0"/>
              </a:rPr>
              <a:t>Точка О – вершина      АОВ</a:t>
            </a:r>
          </a:p>
        </p:txBody>
      </p:sp>
      <p:sp>
        <p:nvSpPr>
          <p:cNvPr id="24" name="Text Box 33">
            <a:extLst>
              <a:ext uri="{FF2B5EF4-FFF2-40B4-BE49-F238E27FC236}">
                <a16:creationId xmlns:a16="http://schemas.microsoft.com/office/drawing/2014/main" xmlns="" id="{674DF7E6-6E18-4772-AE78-C2E4DD19E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406" y="6005820"/>
            <a:ext cx="6778625" cy="5794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latin typeface="Arial" charset="0"/>
                <a:cs typeface="Arial" charset="0"/>
              </a:rPr>
              <a:t>Лучи ОА и ОВ – стороны      АОВ</a:t>
            </a:r>
          </a:p>
        </p:txBody>
      </p:sp>
      <p:graphicFrame>
        <p:nvGraphicFramePr>
          <p:cNvPr id="25" name="Object 27">
            <a:extLst>
              <a:ext uri="{FF2B5EF4-FFF2-40B4-BE49-F238E27FC236}">
                <a16:creationId xmlns:a16="http://schemas.microsoft.com/office/drawing/2014/main" xmlns="" id="{93B6C7F9-F540-42DF-8982-A49393DC60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838157"/>
              </p:ext>
            </p:extLst>
          </p:nvPr>
        </p:nvGraphicFramePr>
        <p:xfrm>
          <a:off x="4506208" y="5484966"/>
          <a:ext cx="503237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3" name="Формула" r:id="rId7" imgW="164880" imgH="152280" progId="Equation.3">
                  <p:embed/>
                </p:oleObj>
              </mc:Choice>
              <mc:Fallback>
                <p:oleObj name="Формула" r:id="rId7" imgW="164880" imgH="152280" progId="Equation.3">
                  <p:embed/>
                  <p:pic>
                    <p:nvPicPr>
                      <p:cNvPr id="20" name="Object 27">
                        <a:extLst>
                          <a:ext uri="{FF2B5EF4-FFF2-40B4-BE49-F238E27FC236}">
                            <a16:creationId xmlns:a16="http://schemas.microsoft.com/office/drawing/2014/main" xmlns="" id="{C6C83B57-2C34-4905-9658-0377DA4F3D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6208" y="5484966"/>
                        <a:ext cx="503237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7">
            <a:extLst>
              <a:ext uri="{FF2B5EF4-FFF2-40B4-BE49-F238E27FC236}">
                <a16:creationId xmlns:a16="http://schemas.microsoft.com/office/drawing/2014/main" xmlns="" id="{F19FC0CC-4175-43FE-A1B0-9A6680316D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541429"/>
              </p:ext>
            </p:extLst>
          </p:nvPr>
        </p:nvGraphicFramePr>
        <p:xfrm>
          <a:off x="5543311" y="6064403"/>
          <a:ext cx="503237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" name="Формула" r:id="rId8" imgW="164880" imgH="152280" progId="Equation.3">
                  <p:embed/>
                </p:oleObj>
              </mc:Choice>
              <mc:Fallback>
                <p:oleObj name="Формула" r:id="rId8" imgW="164880" imgH="152280" progId="Equation.3">
                  <p:embed/>
                  <p:pic>
                    <p:nvPicPr>
                      <p:cNvPr id="20" name="Object 27">
                        <a:extLst>
                          <a:ext uri="{FF2B5EF4-FFF2-40B4-BE49-F238E27FC236}">
                            <a16:creationId xmlns:a16="http://schemas.microsoft.com/office/drawing/2014/main" xmlns="" id="{C6C83B57-2C34-4905-9658-0377DA4F3D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311" y="6064403"/>
                        <a:ext cx="503237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660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 animBg="1"/>
      <p:bldP spid="18" grpId="0" animBg="1"/>
      <p:bldP spid="22" grpId="0" animBg="1"/>
      <p:bldP spid="23" grpId="0" animBg="1"/>
      <p:bldP spid="2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2116</TotalTime>
  <Words>845</Words>
  <Application>Microsoft Office PowerPoint</Application>
  <PresentationFormat>Экран (4:3)</PresentationFormat>
  <Paragraphs>268</Paragraphs>
  <Slides>27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Волна</vt:lpstr>
      <vt:lpstr>Формула</vt:lpstr>
      <vt:lpstr> </vt:lpstr>
      <vt:lpstr> Природа говорит языком математики: буквы этого языка -  круги, треугольники, иные математические фигуры.</vt:lpstr>
      <vt:lpstr>Какие геометрические фигуры вы видите на рисунке?   </vt:lpstr>
      <vt:lpstr>1)    2)   3)   4)  </vt:lpstr>
      <vt:lpstr>Рассмотрим ещё одну фигуру</vt:lpstr>
      <vt:lpstr>Тема урока: Угол. Измерение углов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Назовите углы, изображенные на рисунке?</vt:lpstr>
      <vt:lpstr>Презентация PowerPoint</vt:lpstr>
      <vt:lpstr>АЛГОРИТМ ИЗМЕРЕНИЯ УГЛОВ  </vt:lpstr>
      <vt:lpstr>Презентация PowerPoint</vt:lpstr>
      <vt:lpstr>Презентация PowerPoint</vt:lpstr>
      <vt:lpstr>АЛГОРИТМ ИЗМЕРЕНИЯ УГЛОВ  </vt:lpstr>
      <vt:lpstr>Презентация PowerPoint</vt:lpstr>
      <vt:lpstr>Практическая работа </vt:lpstr>
      <vt:lpstr>Игра «Пазл» – «Виды углов» </vt:lpstr>
      <vt:lpstr>Игра «Пазл» – «Виды углов» </vt:lpstr>
      <vt:lpstr>Самостоятельная работа</vt:lpstr>
      <vt:lpstr>Самостоятельная работа</vt:lpstr>
      <vt:lpstr>Домашнее задание:</vt:lpstr>
      <vt:lpstr>Итоги урока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 :  Угол. Обозначение углов</dc:title>
  <dc:creator>User</dc:creator>
  <cp:lastModifiedBy>Admin</cp:lastModifiedBy>
  <cp:revision>86</cp:revision>
  <dcterms:modified xsi:type="dcterms:W3CDTF">2019-12-04T11:26:17Z</dcterms:modified>
</cp:coreProperties>
</file>